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69"/>
  </p:notesMasterIdLst>
  <p:sldIdLst>
    <p:sldId id="425" r:id="rId2"/>
    <p:sldId id="431" r:id="rId3"/>
    <p:sldId id="331" r:id="rId4"/>
    <p:sldId id="266" r:id="rId5"/>
    <p:sldId id="269" r:id="rId6"/>
    <p:sldId id="343" r:id="rId7"/>
    <p:sldId id="270" r:id="rId8"/>
    <p:sldId id="271" r:id="rId9"/>
    <p:sldId id="272" r:id="rId10"/>
    <p:sldId id="274" r:id="rId11"/>
    <p:sldId id="275" r:id="rId12"/>
    <p:sldId id="276" r:id="rId13"/>
    <p:sldId id="278" r:id="rId14"/>
    <p:sldId id="279" r:id="rId15"/>
    <p:sldId id="280" r:id="rId16"/>
    <p:sldId id="281" r:id="rId17"/>
    <p:sldId id="282" r:id="rId18"/>
    <p:sldId id="283" r:id="rId19"/>
    <p:sldId id="424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309" r:id="rId30"/>
    <p:sldId id="296" r:id="rId31"/>
    <p:sldId id="297" r:id="rId32"/>
    <p:sldId id="298" r:id="rId33"/>
    <p:sldId id="428" r:id="rId34"/>
    <p:sldId id="427" r:id="rId35"/>
    <p:sldId id="434" r:id="rId36"/>
    <p:sldId id="435" r:id="rId37"/>
    <p:sldId id="436" r:id="rId38"/>
    <p:sldId id="335" r:id="rId39"/>
    <p:sldId id="432" r:id="rId40"/>
    <p:sldId id="433" r:id="rId41"/>
    <p:sldId id="429" r:id="rId42"/>
    <p:sldId id="312" r:id="rId43"/>
    <p:sldId id="313" r:id="rId44"/>
    <p:sldId id="314" r:id="rId45"/>
    <p:sldId id="333" r:id="rId46"/>
    <p:sldId id="437" r:id="rId47"/>
    <p:sldId id="430" r:id="rId48"/>
    <p:sldId id="300" r:id="rId49"/>
    <p:sldId id="301" r:id="rId50"/>
    <p:sldId id="304" r:id="rId51"/>
    <p:sldId id="341" r:id="rId52"/>
    <p:sldId id="302" r:id="rId53"/>
    <p:sldId id="441" r:id="rId54"/>
    <p:sldId id="299" r:id="rId55"/>
    <p:sldId id="442" r:id="rId56"/>
    <p:sldId id="438" r:id="rId57"/>
    <p:sldId id="293" r:id="rId58"/>
    <p:sldId id="443" r:id="rId59"/>
    <p:sldId id="448" r:id="rId60"/>
    <p:sldId id="447" r:id="rId61"/>
    <p:sldId id="439" r:id="rId62"/>
    <p:sldId id="377" r:id="rId63"/>
    <p:sldId id="376" r:id="rId64"/>
    <p:sldId id="446" r:id="rId65"/>
    <p:sldId id="449" r:id="rId66"/>
    <p:sldId id="467" r:id="rId67"/>
    <p:sldId id="452" r:id="rId68"/>
    <p:sldId id="470" r:id="rId69"/>
    <p:sldId id="451" r:id="rId70"/>
    <p:sldId id="457" r:id="rId71"/>
    <p:sldId id="459" r:id="rId72"/>
    <p:sldId id="460" r:id="rId73"/>
    <p:sldId id="461" r:id="rId74"/>
    <p:sldId id="462" r:id="rId75"/>
    <p:sldId id="456" r:id="rId76"/>
    <p:sldId id="468" r:id="rId77"/>
    <p:sldId id="469" r:id="rId78"/>
    <p:sldId id="454" r:id="rId79"/>
    <p:sldId id="464" r:id="rId80"/>
    <p:sldId id="453" r:id="rId81"/>
    <p:sldId id="465" r:id="rId82"/>
    <p:sldId id="466" r:id="rId83"/>
    <p:sldId id="463" r:id="rId84"/>
    <p:sldId id="450" r:id="rId85"/>
    <p:sldId id="477" r:id="rId86"/>
    <p:sldId id="484" r:id="rId87"/>
    <p:sldId id="485" r:id="rId88"/>
    <p:sldId id="471" r:id="rId89"/>
    <p:sldId id="472" r:id="rId90"/>
    <p:sldId id="473" r:id="rId91"/>
    <p:sldId id="476" r:id="rId92"/>
    <p:sldId id="474" r:id="rId93"/>
    <p:sldId id="475" r:id="rId94"/>
    <p:sldId id="277" r:id="rId95"/>
    <p:sldId id="478" r:id="rId96"/>
    <p:sldId id="479" r:id="rId97"/>
    <p:sldId id="480" r:id="rId98"/>
    <p:sldId id="481" r:id="rId99"/>
    <p:sldId id="483" r:id="rId100"/>
    <p:sldId id="482" r:id="rId101"/>
    <p:sldId id="444" r:id="rId102"/>
    <p:sldId id="498" r:id="rId103"/>
    <p:sldId id="497" r:id="rId104"/>
    <p:sldId id="268" r:id="rId105"/>
    <p:sldId id="489" r:id="rId106"/>
    <p:sldId id="494" r:id="rId107"/>
    <p:sldId id="488" r:id="rId108"/>
    <p:sldId id="495" r:id="rId109"/>
    <p:sldId id="445" r:id="rId110"/>
    <p:sldId id="496" r:id="rId111"/>
    <p:sldId id="505" r:id="rId112"/>
    <p:sldId id="486" r:id="rId113"/>
    <p:sldId id="487" r:id="rId114"/>
    <p:sldId id="440" r:id="rId115"/>
    <p:sldId id="306" r:id="rId116"/>
    <p:sldId id="305" r:id="rId117"/>
    <p:sldId id="307" r:id="rId118"/>
    <p:sldId id="308" r:id="rId119"/>
    <p:sldId id="273" r:id="rId120"/>
    <p:sldId id="490" r:id="rId121"/>
    <p:sldId id="491" r:id="rId122"/>
    <p:sldId id="492" r:id="rId123"/>
    <p:sldId id="342" r:id="rId124"/>
    <p:sldId id="423" r:id="rId125"/>
    <p:sldId id="499" r:id="rId126"/>
    <p:sldId id="500" r:id="rId127"/>
    <p:sldId id="507" r:id="rId128"/>
    <p:sldId id="506" r:id="rId129"/>
    <p:sldId id="508" r:id="rId130"/>
    <p:sldId id="509" r:id="rId131"/>
    <p:sldId id="510" r:id="rId132"/>
    <p:sldId id="511" r:id="rId133"/>
    <p:sldId id="262" r:id="rId134"/>
    <p:sldId id="264" r:id="rId135"/>
    <p:sldId id="265" r:id="rId136"/>
    <p:sldId id="263" r:id="rId137"/>
    <p:sldId id="512" r:id="rId138"/>
    <p:sldId id="513" r:id="rId139"/>
    <p:sldId id="528" r:id="rId140"/>
    <p:sldId id="529" r:id="rId141"/>
    <p:sldId id="514" r:id="rId142"/>
    <p:sldId id="515" r:id="rId143"/>
    <p:sldId id="516" r:id="rId144"/>
    <p:sldId id="541" r:id="rId145"/>
    <p:sldId id="519" r:id="rId146"/>
    <p:sldId id="522" r:id="rId147"/>
    <p:sldId id="517" r:id="rId148"/>
    <p:sldId id="518" r:id="rId149"/>
    <p:sldId id="539" r:id="rId150"/>
    <p:sldId id="521" r:id="rId151"/>
    <p:sldId id="520" r:id="rId152"/>
    <p:sldId id="523" r:id="rId153"/>
    <p:sldId id="524" r:id="rId154"/>
    <p:sldId id="526" r:id="rId155"/>
    <p:sldId id="527" r:id="rId156"/>
    <p:sldId id="538" r:id="rId157"/>
    <p:sldId id="530" r:id="rId158"/>
    <p:sldId id="531" r:id="rId159"/>
    <p:sldId id="537" r:id="rId160"/>
    <p:sldId id="532" r:id="rId161"/>
    <p:sldId id="533" r:id="rId162"/>
    <p:sldId id="534" r:id="rId163"/>
    <p:sldId id="535" r:id="rId164"/>
    <p:sldId id="540" r:id="rId165"/>
    <p:sldId id="502" r:id="rId166"/>
    <p:sldId id="503" r:id="rId167"/>
    <p:sldId id="504" r:id="rId16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22832D-30C1-47AD-A0C8-7D8D20B72760}">
  <a:tblStyle styleId="{3422832D-30C1-47AD-A0C8-7D8D20B727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36" autoAdjust="0"/>
    <p:restoredTop sz="96371" autoAdjust="0"/>
  </p:normalViewPr>
  <p:slideViewPr>
    <p:cSldViewPr snapToGrid="0">
      <p:cViewPr varScale="1">
        <p:scale>
          <a:sx n="124" d="100"/>
          <a:sy n="124" d="100"/>
        </p:scale>
        <p:origin x="101" y="4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viewProps" Target="view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dbaad7b7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dbaad7b7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bfad02ef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bfad02ef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6f80d1f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c6f80d1f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e0a36f8e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e0a36f8e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c7f15145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c7f15145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c7f1514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1c7f1514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1c7f15145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1c7f15145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1c7f15145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1c7f15145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1c7f1514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1c7f1514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1c7f15145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1c7f15145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e0a36f8e6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e0a36f8e6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260b3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260b3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0ec4c1a6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0ec4c1a6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0ec4c1a6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60ec4c1a62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ec4c1a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ec4c1a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0ec4c1a6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0ec4c1a6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4270b671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4270b671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270b671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4270b671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270b671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4270b671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270b671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4270b671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8509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270b671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4270b671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9229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ec4c1a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ec4c1a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066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91260b37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91260b37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0ec4c1a6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0ec4c1a6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83612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8988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94f06bc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94f06bc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94f06bc1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94f06bc1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494f06bc1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494f06bc1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316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94f06bc1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94f06bc1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94f06bc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94f06bc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07866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4270b671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4270b671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3359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6674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0ec4c1a6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0ec4c1a6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199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13092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3295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5926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4610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5504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8823242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976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9369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80241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0f427b32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0f427b32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667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1c7f1514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1c7f1514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0f427b32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0f427b32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4194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0f427b32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0f427b32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8057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0f427b32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0f427b32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1007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2319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0f427b32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0f427b32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5291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0f427b32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0f427b32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6104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0ec4c1a62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60ec4c1a62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0ec4c1a62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0ec4c1a62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60ec4c1a6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60ec4c1a6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1c7f151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1c7f151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0f427b3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0f427b3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469046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035eace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035eace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7305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dbae21d86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dbae21d86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1902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dbae21d86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dbae21d86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38859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20803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061169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01871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962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91260b37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91260b37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e0a36f8e6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e0a36f8e6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bfad02e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bfad02e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EDE53-FC73-4FB1-ADA2-F62E4AFFDA81}" type="datetime1">
              <a:rPr lang="en-MY" smtClean="0"/>
              <a:t>13/5/2020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http://blog.kerul.net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4854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9702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  <p:sldLayoutId id="2147483662" r:id="rId12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3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3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9.png"/><Relationship Id="rId4" Type="http://schemas.openxmlformats.org/officeDocument/2006/relationships/image" Target="../media/image2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3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3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apacitor.ionicframework.com/" TargetMode="Externa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82.png"/><Relationship Id="rId4" Type="http://schemas.openxmlformats.org/officeDocument/2006/relationships/image" Target="../media/image3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82.png"/><Relationship Id="rId4" Type="http://schemas.openxmlformats.org/officeDocument/2006/relationships/image" Target="../media/image3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82.png"/><Relationship Id="rId4" Type="http://schemas.openxmlformats.org/officeDocument/2006/relationships/image" Target="../media/image3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3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nodejs.org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ionickeru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ionicframework.com/docs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microsoft.com/office/2007/relationships/hdphoto" Target="../media/hdphoto1.wdp"/><Relationship Id="rId4" Type="http://schemas.openxmlformats.org/officeDocument/2006/relationships/image" Target="../media/image4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hyperlink" Target="https://ionicframework.com/resources/articles/capacitor-vs-cordova-modern-hybrid-app-development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ionicframework.com/docs/native/camera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hyperlink" Target="https://ionicframework.com/resources/articles/capacitor-vs-cordova-modern-hybrid-app-development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adb.clockworkmod.com/" TargetMode="Externa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3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.png"/><Relationship Id="rId5" Type="http://schemas.microsoft.com/office/2007/relationships/hdphoto" Target="../media/hdphoto2.wdp"/><Relationship Id="rId4" Type="http://schemas.openxmlformats.org/officeDocument/2006/relationships/image" Target="../media/image7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82" y="1427307"/>
            <a:ext cx="2112133" cy="211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3102281" y="1819683"/>
            <a:ext cx="26196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6000" b="1" i="1" dirty="0">
                <a:solidFill>
                  <a:schemeClr val="bg1"/>
                </a:solidFill>
              </a:rPr>
              <a:t>Ionic5 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Google Shape;71;p14">
            <a:extLst>
              <a:ext uri="{FF2B5EF4-FFF2-40B4-BE49-F238E27FC236}">
                <a16:creationId xmlns:a16="http://schemas.microsoft.com/office/drawing/2014/main" id="{B88C4D69-22C0-4590-B39F-813FDFEA11E9}"/>
              </a:ext>
            </a:extLst>
          </p:cNvPr>
          <p:cNvSpPr txBox="1">
            <a:spLocks/>
          </p:cNvSpPr>
          <p:nvPr/>
        </p:nvSpPr>
        <p:spPr>
          <a:xfrm>
            <a:off x="7221817" y="847685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2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A130560-C6C5-491B-825D-A554EC3264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7874886" y="132539"/>
            <a:ext cx="1242724" cy="79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573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2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2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 Project</a:t>
            </a:r>
            <a:endParaRPr/>
          </a:p>
        </p:txBody>
      </p:sp>
      <p:pic>
        <p:nvPicPr>
          <p:cNvPr id="230" name="Google Shape;230;p32" descr="File:iPhone 6S Rose Gold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2" descr="File:Nexus 5 Front View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2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33" name="Google Shape;233;p32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34" name="Google Shape;234;p32" descr="Combat coders build Web pages for warfighters &amp;gt; Air Force Space ...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32"/>
          <p:cNvCxnSpPr>
            <a:stCxn id="234" idx="3"/>
            <a:endCxn id="231" idx="1"/>
          </p:cNvCxnSpPr>
          <p:nvPr/>
        </p:nvCxnSpPr>
        <p:spPr>
          <a:xfrm rot="10800000" flipH="1">
            <a:off x="2276375" y="1138051"/>
            <a:ext cx="5022300" cy="110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6" name="Google Shape;236;p32"/>
          <p:cNvCxnSpPr>
            <a:stCxn id="234" idx="3"/>
            <a:endCxn id="228" idx="1"/>
          </p:cNvCxnSpPr>
          <p:nvPr/>
        </p:nvCxnSpPr>
        <p:spPr>
          <a:xfrm>
            <a:off x="2276375" y="1248751"/>
            <a:ext cx="1925100" cy="2539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7" name="Google Shape;237;p32"/>
          <p:cNvCxnSpPr>
            <a:stCxn id="228" idx="3"/>
            <a:endCxn id="230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8" name="Google Shape;238;p32"/>
          <p:cNvSpPr txBox="1"/>
          <p:nvPr/>
        </p:nvSpPr>
        <p:spPr>
          <a:xfrm>
            <a:off x="444500" y="2947650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39" name="Google Shape;239;p32"/>
          <p:cNvSpPr txBox="1"/>
          <p:nvPr/>
        </p:nvSpPr>
        <p:spPr>
          <a:xfrm>
            <a:off x="653050" y="3788550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40" name="Google Shape;240;p32" descr="File:Ionic Logo.svg - Wikimedia Common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2"/>
          <p:cNvSpPr txBox="1"/>
          <p:nvPr/>
        </p:nvSpPr>
        <p:spPr>
          <a:xfrm>
            <a:off x="3573525" y="840800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Compile with Android SDK</a:t>
            </a:r>
            <a:endParaRPr/>
          </a:p>
        </p:txBody>
      </p:sp>
      <p:sp>
        <p:nvSpPr>
          <p:cNvPr id="242" name="Google Shape;242;p32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6221CB-32CE-4617-A57F-089CE0996B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100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86646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38236899-4B43-4452-BFF9-1ADAE20F6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101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34140" y="1859547"/>
            <a:ext cx="6680034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T07 Pilihan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Selection : if…else, ngIf 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556C056-3736-4061-9573-99F09264BDC6}"/>
              </a:ext>
            </a:extLst>
          </p:cNvPr>
          <p:cNvSpPr/>
          <p:nvPr/>
        </p:nvSpPr>
        <p:spPr>
          <a:xfrm>
            <a:off x="2371725" y="762000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A9EEC3-83E1-4772-A3CC-286B4751B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82" y="693813"/>
            <a:ext cx="3416917" cy="1153210"/>
          </a:xfrm>
          <a:prstGeom prst="rect">
            <a:avLst/>
          </a:prstGeom>
        </p:spPr>
      </p:pic>
      <p:sp>
        <p:nvSpPr>
          <p:cNvPr id="9" name="Google Shape;71;p14">
            <a:extLst>
              <a:ext uri="{FF2B5EF4-FFF2-40B4-BE49-F238E27FC236}">
                <a16:creationId xmlns:a16="http://schemas.microsoft.com/office/drawing/2014/main" id="{FE453C21-B0D7-4214-AAF9-EE73321667C1}"/>
              </a:ext>
            </a:extLst>
          </p:cNvPr>
          <p:cNvSpPr txBox="1">
            <a:spLocks/>
          </p:cNvSpPr>
          <p:nvPr/>
        </p:nvSpPr>
        <p:spPr>
          <a:xfrm>
            <a:off x="6469342" y="222367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0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C90AAA9A-CA48-40EE-B62A-F5B4A16762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ourcetree | Free Git GUI for Mac and Windows">
            <a:extLst>
              <a:ext uri="{FF2B5EF4-FFF2-40B4-BE49-F238E27FC236}">
                <a16:creationId xmlns:a16="http://schemas.microsoft.com/office/drawing/2014/main" id="{41DED9DC-7E12-4B70-9449-A17BA5332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200963" y="2937743"/>
            <a:ext cx="2428123" cy="242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79888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9C8CC-83BC-4A31-9BD1-FF412459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DE965A-513A-45E5-B64F-B9075E50E7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92B4A-C5EE-4FB7-98CD-05CFBDB09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51" r="32584" b="8683"/>
          <a:stretch/>
        </p:blipFill>
        <p:spPr>
          <a:xfrm>
            <a:off x="449580" y="739523"/>
            <a:ext cx="7025640" cy="44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9248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0F657-E2CB-41B3-BF2E-EE2552467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a new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65D63-0E6E-4ACC-9330-2A90C8822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4400" b="1" dirty="0"/>
              <a:t>ionic g page login</a:t>
            </a:r>
          </a:p>
          <a:p>
            <a:r>
              <a:rPr lang="en-MY" sz="3200" dirty="0"/>
              <a:t>(selection exercise)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2A850-AB0E-4205-B4DD-8D198C462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905580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[(ngModel)]</a:t>
            </a:r>
            <a:endParaRPr/>
          </a:p>
        </p:txBody>
      </p:sp>
      <p:sp>
        <p:nvSpPr>
          <p:cNvPr id="157" name="Google Shape;157;p25"/>
          <p:cNvSpPr txBox="1"/>
          <p:nvPr/>
        </p:nvSpPr>
        <p:spPr>
          <a:xfrm>
            <a:off x="3496440" y="619050"/>
            <a:ext cx="5647559" cy="452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Example: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/>
              <a:t>IN TYPESCRIPT:</a:t>
            </a:r>
            <a:endParaRPr sz="2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3"/>
                </a:solidFill>
              </a:rPr>
              <a:t>user</a:t>
            </a:r>
            <a:r>
              <a:rPr lang="en-MY" sz="2400" b="1" dirty="0">
                <a:solidFill>
                  <a:schemeClr val="accent3"/>
                </a:solidFill>
              </a:rPr>
              <a:t>name</a:t>
            </a:r>
            <a:r>
              <a:rPr lang="en" sz="2400" dirty="0"/>
              <a:t>:any;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>
                <a:solidFill>
                  <a:schemeClr val="accent3"/>
                </a:solidFill>
              </a:rPr>
              <a:t>p</a:t>
            </a:r>
            <a:r>
              <a:rPr lang="en" sz="2400" b="1" dirty="0">
                <a:solidFill>
                  <a:schemeClr val="accent3"/>
                </a:solidFill>
              </a:rPr>
              <a:t>assword</a:t>
            </a:r>
            <a:r>
              <a:rPr lang="en" sz="2400" dirty="0"/>
              <a:t>:any;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/>
              <a:t>IN HTML:</a:t>
            </a:r>
            <a:endParaRPr sz="2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&lt;ion-input [(ngModel)]= “</a:t>
            </a:r>
            <a:r>
              <a:rPr lang="en-MY" sz="2400" b="1" dirty="0">
                <a:solidFill>
                  <a:schemeClr val="accent3"/>
                </a:solidFill>
              </a:rPr>
              <a:t>username</a:t>
            </a:r>
            <a:r>
              <a:rPr lang="en" sz="2400" dirty="0"/>
              <a:t>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&lt;/ion-input&gt;</a:t>
            </a:r>
          </a:p>
          <a:p>
            <a:pPr lvl="0"/>
            <a:r>
              <a:rPr lang="en-MY" sz="2400" dirty="0"/>
              <a:t>&lt;ion-input [(ngModel)]= “</a:t>
            </a:r>
            <a:r>
              <a:rPr lang="en-MY" sz="2400" b="1" dirty="0">
                <a:solidFill>
                  <a:schemeClr val="accent3"/>
                </a:solidFill>
              </a:rPr>
              <a:t>password</a:t>
            </a:r>
            <a:r>
              <a:rPr lang="en-MY" sz="2400" dirty="0"/>
              <a:t>”&gt;</a:t>
            </a:r>
          </a:p>
          <a:p>
            <a:pPr lvl="0"/>
            <a:r>
              <a:rPr lang="en-MY" sz="2400" dirty="0"/>
              <a:t>&lt;/ion-input&gt;</a:t>
            </a:r>
          </a:p>
        </p:txBody>
      </p:sp>
      <p:sp>
        <p:nvSpPr>
          <p:cNvPr id="158" name="Google Shape;158;p25"/>
          <p:cNvSpPr txBox="1"/>
          <p:nvPr/>
        </p:nvSpPr>
        <p:spPr>
          <a:xfrm>
            <a:off x="98250" y="1633050"/>
            <a:ext cx="3511200" cy="27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[(ngModel)]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HTML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to capture what is typed into input to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TypeScript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BFB2FA-78B7-4EC1-9AC3-6F7485A9C0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104</a:t>
            </a:fld>
            <a:endParaRPr lang="en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FF337E-1C75-482D-A040-A51A06A0E046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6337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</a:t>
            </a:r>
            <a:r>
              <a:rPr lang="en-MY" dirty="0"/>
              <a:t>ngIf used in HTML</a:t>
            </a:r>
            <a:endParaRPr dirty="0"/>
          </a:p>
        </p:txBody>
      </p:sp>
      <p:sp>
        <p:nvSpPr>
          <p:cNvPr id="185" name="Google Shape;185;p29"/>
          <p:cNvSpPr txBox="1"/>
          <p:nvPr/>
        </p:nvSpPr>
        <p:spPr>
          <a:xfrm>
            <a:off x="3542175" y="919050"/>
            <a:ext cx="50271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Usually used for array iterations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Example: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 HTML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&lt;div *ngIf= “ </a:t>
            </a:r>
            <a:r>
              <a:rPr lang="en-MY" sz="2400" dirty="0"/>
              <a:t>username</a:t>
            </a:r>
            <a:r>
              <a:rPr lang="en" sz="2400" dirty="0"/>
              <a:t>==</a:t>
            </a:r>
            <a:r>
              <a:rPr lang="en-MY" sz="2400" dirty="0"/>
              <a:t>null </a:t>
            </a:r>
            <a:r>
              <a:rPr lang="en" sz="2400" dirty="0"/>
              <a:t>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Pls enter username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&lt;/div&gt;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&lt;div *ngIf= “ </a:t>
            </a:r>
            <a:r>
              <a:rPr lang="en-MY" sz="2400" dirty="0"/>
              <a:t>password</a:t>
            </a:r>
            <a:r>
              <a:rPr lang="en" sz="2400" dirty="0"/>
              <a:t>==</a:t>
            </a:r>
            <a:r>
              <a:rPr lang="en-MY" sz="2400" dirty="0"/>
              <a:t>null</a:t>
            </a:r>
            <a:r>
              <a:rPr lang="en" sz="2400" dirty="0"/>
              <a:t> 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Pls enter password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&lt;/div&gt;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86" name="Google Shape;186;p29"/>
          <p:cNvSpPr txBox="1"/>
          <p:nvPr/>
        </p:nvSpPr>
        <p:spPr>
          <a:xfrm>
            <a:off x="98250" y="2050350"/>
            <a:ext cx="324840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*ngIf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79D78B-21F7-4081-B6E2-216F9E428F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105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CCF3C3-0BDD-4006-B4E0-01BA07F52C30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5221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</a:t>
            </a:r>
            <a:r>
              <a:rPr lang="en-MY" dirty="0"/>
              <a:t>ngIf … else used in HTML</a:t>
            </a:r>
            <a:endParaRPr dirty="0"/>
          </a:p>
        </p:txBody>
      </p:sp>
      <p:sp>
        <p:nvSpPr>
          <p:cNvPr id="185" name="Google Shape;185;p29"/>
          <p:cNvSpPr txBox="1"/>
          <p:nvPr/>
        </p:nvSpPr>
        <p:spPr>
          <a:xfrm>
            <a:off x="2324100" y="1246710"/>
            <a:ext cx="6819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800" dirty="0"/>
              <a:t>&lt;div </a:t>
            </a:r>
            <a:r>
              <a:rPr lang="en-MY" sz="2800" b="1" dirty="0">
                <a:solidFill>
                  <a:schemeClr val="accent3"/>
                </a:solidFill>
              </a:rPr>
              <a:t>*ngIf="gambar; else noImageYet"</a:t>
            </a:r>
            <a:r>
              <a:rPr lang="en-MY" sz="2800" dirty="0"/>
              <a:t>&gt;</a:t>
            </a:r>
          </a:p>
          <a:p>
            <a:pPr lvl="0"/>
            <a:r>
              <a:rPr lang="en-MY" sz="2800" dirty="0"/>
              <a:t>        &lt;</a:t>
            </a:r>
            <a:r>
              <a:rPr lang="en-MY" sz="2800" dirty="0" err="1"/>
              <a:t>img</a:t>
            </a:r>
            <a:r>
              <a:rPr lang="en-MY" sz="2800" dirty="0"/>
              <a:t> src="{{gambar}}"&gt;</a:t>
            </a:r>
          </a:p>
          <a:p>
            <a:pPr lvl="0"/>
            <a:r>
              <a:rPr lang="en-MY" sz="2800" dirty="0"/>
              <a:t>      &lt;/div&gt;</a:t>
            </a:r>
          </a:p>
          <a:p>
            <a:pPr lvl="0"/>
            <a:r>
              <a:rPr lang="en-MY" sz="2800" dirty="0"/>
              <a:t>&lt;ng-template </a:t>
            </a:r>
            <a:r>
              <a:rPr lang="en-MY" sz="2800" b="1" dirty="0">
                <a:solidFill>
                  <a:schemeClr val="accent3"/>
                </a:solidFill>
              </a:rPr>
              <a:t>#noImageYet</a:t>
            </a:r>
            <a:r>
              <a:rPr lang="en-MY" sz="2800" dirty="0"/>
              <a:t>&gt;</a:t>
            </a:r>
          </a:p>
          <a:p>
            <a:pPr lvl="0"/>
            <a:r>
              <a:rPr lang="en-MY" sz="2800" dirty="0"/>
              <a:t>        &lt;</a:t>
            </a:r>
            <a:r>
              <a:rPr lang="en-MY" sz="2800" dirty="0" err="1"/>
              <a:t>img</a:t>
            </a:r>
            <a:r>
              <a:rPr lang="en-MY" sz="2800" dirty="0"/>
              <a:t> src="./assets/noimagep.png"&gt;</a:t>
            </a:r>
          </a:p>
          <a:p>
            <a:pPr lvl="0"/>
            <a:r>
              <a:rPr lang="en-MY" sz="2800" dirty="0"/>
              <a:t>&lt;/ng-template&gt;</a:t>
            </a:r>
            <a:endParaRPr sz="2800" dirty="0"/>
          </a:p>
        </p:txBody>
      </p:sp>
      <p:sp>
        <p:nvSpPr>
          <p:cNvPr id="186" name="Google Shape;186;p29"/>
          <p:cNvSpPr txBox="1"/>
          <p:nvPr/>
        </p:nvSpPr>
        <p:spPr>
          <a:xfrm>
            <a:off x="98250" y="2050350"/>
            <a:ext cx="250017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*ngIf … </a:t>
            </a:r>
            <a:r>
              <a:rPr lang="en-MY" sz="3000" b="1" dirty="0">
                <a:latin typeface="Roboto"/>
                <a:ea typeface="Roboto"/>
                <a:cs typeface="Roboto"/>
                <a:sym typeface="Roboto"/>
              </a:rPr>
              <a:t>else 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79D78B-21F7-4081-B6E2-216F9E428F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106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342DD1-1939-4800-ABAB-E0E469743F54}"/>
              </a:ext>
            </a:extLst>
          </p:cNvPr>
          <p:cNvCxnSpPr/>
          <p:nvPr/>
        </p:nvCxnSpPr>
        <p:spPr>
          <a:xfrm>
            <a:off x="2400300" y="81237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32835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IF...ELSE IF...ELSE  AND *ngIFStatements</a:t>
            </a:r>
            <a:endParaRPr/>
          </a:p>
        </p:txBody>
      </p:sp>
      <p:sp>
        <p:nvSpPr>
          <p:cNvPr id="178" name="Google Shape;178;p28"/>
          <p:cNvSpPr txBox="1"/>
          <p:nvPr/>
        </p:nvSpPr>
        <p:spPr>
          <a:xfrm>
            <a:off x="3595475" y="736525"/>
            <a:ext cx="5476766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selection and/or filtering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Example: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if(</a:t>
            </a:r>
            <a:r>
              <a:rPr lang="en-MY" sz="2400" dirty="0"/>
              <a:t>username</a:t>
            </a:r>
            <a:r>
              <a:rPr lang="en" sz="2400" dirty="0"/>
              <a:t>== </a:t>
            </a:r>
            <a:r>
              <a:rPr lang="en-MY" sz="2400" dirty="0"/>
              <a:t>null)</a:t>
            </a:r>
            <a:r>
              <a:rPr lang="en" sz="2400" dirty="0"/>
              <a:t>{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alert(“Pls insert username”);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else if(</a:t>
            </a:r>
            <a:r>
              <a:rPr lang="en-MY" sz="2400" dirty="0"/>
              <a:t>password==null)</a:t>
            </a:r>
            <a:r>
              <a:rPr lang="en" sz="2400" dirty="0"/>
              <a:t>{</a:t>
            </a:r>
            <a:endParaRPr sz="2400" dirty="0"/>
          </a:p>
          <a:p>
            <a:pPr lvl="0"/>
            <a:r>
              <a:rPr lang="en" sz="2400" dirty="0"/>
              <a:t>	</a:t>
            </a:r>
            <a:r>
              <a:rPr lang="en-MY" sz="2400" dirty="0"/>
              <a:t> alert(“Pls insert password”);</a:t>
            </a:r>
          </a:p>
          <a:p>
            <a:pPr lvl="0"/>
            <a:r>
              <a:rPr lang="en" sz="2400" dirty="0"/>
              <a:t>}</a:t>
            </a:r>
            <a:endParaRPr sz="2400" dirty="0"/>
          </a:p>
          <a:p>
            <a:r>
              <a:rPr lang="en-MY" sz="2400" dirty="0"/>
              <a:t>e</a:t>
            </a:r>
            <a:r>
              <a:rPr lang="en" sz="2400" dirty="0"/>
              <a:t>lse {</a:t>
            </a:r>
            <a:endParaRPr sz="2400" dirty="0"/>
          </a:p>
          <a:p>
            <a:pPr lvl="0"/>
            <a:r>
              <a:rPr lang="en" sz="2400" dirty="0"/>
              <a:t>	</a:t>
            </a:r>
            <a:r>
              <a:rPr lang="en-MY" sz="2400" dirty="0"/>
              <a:t>alert(“Welcome user”);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79" name="Google Shape;179;p28"/>
          <p:cNvSpPr txBox="1"/>
          <p:nvPr/>
        </p:nvSpPr>
        <p:spPr>
          <a:xfrm>
            <a:off x="210550" y="1503900"/>
            <a:ext cx="3248400" cy="24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IF...ELSE IF..ELSE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TYPESCRIPT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IS EXACTLY THE SAME AS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JAVASCRIPT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4CB9F8-693F-4902-AD6E-B27A7F2CC3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107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44A57F-C223-48B6-B453-49A13586DA53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6618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9C8CC-83BC-4A31-9BD1-FF412459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DE965A-513A-45E5-B64F-B9075E50E7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92B4A-C5EE-4FB7-98CD-05CFBDB09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51" r="32584" b="8683"/>
          <a:stretch/>
        </p:blipFill>
        <p:spPr>
          <a:xfrm>
            <a:off x="449580" y="739523"/>
            <a:ext cx="7025640" cy="44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04511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109</a:t>
            </a:fld>
            <a:endParaRPr lang="en" dirty="0"/>
          </a:p>
        </p:txBody>
      </p:sp>
      <p:pic>
        <p:nvPicPr>
          <p:cNvPr id="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0CAE6CD8-2569-411F-8D87-44E056EA99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079369" y="1758639"/>
            <a:ext cx="7502375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T08 Ulangan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Repetition : for, foreach, ngFor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528173C-A8F7-45EE-BCB3-FADBC91E3A54}"/>
              </a:ext>
            </a:extLst>
          </p:cNvPr>
          <p:cNvSpPr/>
          <p:nvPr/>
        </p:nvSpPr>
        <p:spPr>
          <a:xfrm>
            <a:off x="2371725" y="762000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65FDC-CB80-4BA0-AC03-67213C2DA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82" y="693813"/>
            <a:ext cx="3416917" cy="1153210"/>
          </a:xfrm>
          <a:prstGeom prst="rect">
            <a:avLst/>
          </a:prstGeom>
        </p:spPr>
      </p:pic>
      <p:sp>
        <p:nvSpPr>
          <p:cNvPr id="9" name="Google Shape;71;p14">
            <a:extLst>
              <a:ext uri="{FF2B5EF4-FFF2-40B4-BE49-F238E27FC236}">
                <a16:creationId xmlns:a16="http://schemas.microsoft.com/office/drawing/2014/main" id="{B4AC4CAE-A612-4E94-9980-A654C25AE42F}"/>
              </a:ext>
            </a:extLst>
          </p:cNvPr>
          <p:cNvSpPr txBox="1">
            <a:spLocks/>
          </p:cNvSpPr>
          <p:nvPr/>
        </p:nvSpPr>
        <p:spPr>
          <a:xfrm>
            <a:off x="6469342" y="222367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0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11DB7758-B472-4185-8226-138C6DA95B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teration Z – Software Product Management and Development Services">
            <a:extLst>
              <a:ext uri="{FF2B5EF4-FFF2-40B4-BE49-F238E27FC236}">
                <a16:creationId xmlns:a16="http://schemas.microsoft.com/office/drawing/2014/main" id="{AB17BB6B-F439-4838-930A-8102AB961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443" y="3324166"/>
            <a:ext cx="1563871" cy="168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909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/>
        </p:nvSpPr>
        <p:spPr>
          <a:xfrm>
            <a:off x="3551800" y="1075425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48" name="Google Shape;248;p33"/>
          <p:cNvSpPr txBox="1"/>
          <p:nvPr/>
        </p:nvSpPr>
        <p:spPr>
          <a:xfrm>
            <a:off x="3760350" y="1916325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49" name="Google Shape;249;p33" descr="File:Ionic Logo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4263" y="262188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3"/>
          <p:cNvSpPr/>
          <p:nvPr/>
        </p:nvSpPr>
        <p:spPr>
          <a:xfrm>
            <a:off x="2643700" y="2847550"/>
            <a:ext cx="3888600" cy="36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NATIVE APP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51" name="Google Shape;251;p33"/>
          <p:cNvSpPr/>
          <p:nvPr/>
        </p:nvSpPr>
        <p:spPr>
          <a:xfrm>
            <a:off x="2643700" y="2487550"/>
            <a:ext cx="3888600" cy="3600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WEB LAYER</a:t>
            </a:r>
            <a:endParaRPr b="1"/>
          </a:p>
        </p:txBody>
      </p:sp>
      <p:sp>
        <p:nvSpPr>
          <p:cNvPr id="252" name="Google Shape;252;p33"/>
          <p:cNvSpPr/>
          <p:nvPr/>
        </p:nvSpPr>
        <p:spPr>
          <a:xfrm>
            <a:off x="1491625" y="2379550"/>
            <a:ext cx="1090500" cy="57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3"/>
          <p:cNvSpPr/>
          <p:nvPr/>
        </p:nvSpPr>
        <p:spPr>
          <a:xfrm>
            <a:off x="6593875" y="2379550"/>
            <a:ext cx="1090500" cy="576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6472E2-0B1A-4136-BEA3-90CF9F8FFE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110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46956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0F657-E2CB-41B3-BF2E-EE2552467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a new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65D63-0E6E-4ACC-9330-2A90C8822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4400" b="1" dirty="0"/>
              <a:t>ionic g page irepeat</a:t>
            </a:r>
          </a:p>
          <a:p>
            <a:r>
              <a:rPr lang="en-MY" sz="3200" dirty="0"/>
              <a:t>(repetition exercise)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2A850-AB0E-4205-B4DD-8D198C462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8115913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Loop and *ngFor</a:t>
            </a:r>
            <a:endParaRPr/>
          </a:p>
        </p:txBody>
      </p:sp>
      <p:sp>
        <p:nvSpPr>
          <p:cNvPr id="164" name="Google Shape;164;p26"/>
          <p:cNvSpPr txBox="1"/>
          <p:nvPr/>
        </p:nvSpPr>
        <p:spPr>
          <a:xfrm>
            <a:off x="3282151" y="919050"/>
            <a:ext cx="5698347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array iterations. Example: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[0]= </a:t>
            </a:r>
            <a:r>
              <a:rPr lang="en-MY" sz="1800" dirty="0"/>
              <a:t>“Johor”;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[1]= “</a:t>
            </a:r>
            <a:r>
              <a:rPr lang="en-MY" sz="1800" dirty="0"/>
              <a:t>Melaka</a:t>
            </a:r>
            <a:r>
              <a:rPr lang="en" sz="1800" dirty="0"/>
              <a:t>”;</a:t>
            </a:r>
          </a:p>
          <a:p>
            <a:r>
              <a:rPr lang="en-MY" sz="1800" dirty="0"/>
              <a:t>negeri[2]= “N. Sembilan”;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[3]= “</a:t>
            </a:r>
            <a:r>
              <a:rPr lang="en-MY" sz="1800" dirty="0"/>
              <a:t>Selangor</a:t>
            </a:r>
            <a:r>
              <a:rPr lang="en" sz="1800" dirty="0"/>
              <a:t>”;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3"/>
                </a:solidFill>
              </a:rPr>
              <a:t>for</a:t>
            </a:r>
            <a:r>
              <a:rPr lang="en" sz="2400" b="1" dirty="0"/>
              <a:t>(var x=0;x&lt;</a:t>
            </a:r>
            <a:r>
              <a:rPr lang="en-MY" sz="2400" b="1" dirty="0"/>
              <a:t>negeri</a:t>
            </a:r>
            <a:r>
              <a:rPr lang="en" sz="2400" b="1" dirty="0"/>
              <a:t>.length;x++)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{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console.log(</a:t>
            </a:r>
            <a:r>
              <a:rPr lang="en-MY" sz="2400" dirty="0"/>
              <a:t>negeri</a:t>
            </a:r>
            <a:r>
              <a:rPr lang="en" sz="2400" dirty="0"/>
              <a:t>[x]);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}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This will output in the console all the </a:t>
            </a:r>
            <a:r>
              <a:rPr lang="en-MY" sz="1800" dirty="0"/>
              <a:t>items in the array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65" name="Google Shape;165;p26"/>
          <p:cNvSpPr txBox="1"/>
          <p:nvPr/>
        </p:nvSpPr>
        <p:spPr>
          <a:xfrm>
            <a:off x="210550" y="1503900"/>
            <a:ext cx="2786986" cy="21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FOR LOOP 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TYPESCRIPT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714BF0-B351-4033-B852-03D281970D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112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ECE884B-0D9B-4E71-8424-1018DA1AE714}"/>
              </a:ext>
            </a:extLst>
          </p:cNvPr>
          <p:cNvCxnSpPr/>
          <p:nvPr/>
        </p:nvCxnSpPr>
        <p:spPr>
          <a:xfrm>
            <a:off x="3004900" y="808881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76399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Loop and *ngFor</a:t>
            </a:r>
            <a:endParaRPr/>
          </a:p>
        </p:txBody>
      </p:sp>
      <p:sp>
        <p:nvSpPr>
          <p:cNvPr id="171" name="Google Shape;171;p27"/>
          <p:cNvSpPr txBox="1"/>
          <p:nvPr/>
        </p:nvSpPr>
        <p:spPr>
          <a:xfrm>
            <a:off x="2852201" y="587409"/>
            <a:ext cx="6193549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array iterations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Example: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IN TYPESCRIPT</a:t>
            </a:r>
            <a:endParaRPr sz="1800" b="1" dirty="0"/>
          </a:p>
          <a:p>
            <a:pPr lvl="0"/>
            <a:r>
              <a:rPr lang="en-MY" sz="1800" dirty="0"/>
              <a:t>negeri[0]= “Johor”;</a:t>
            </a:r>
          </a:p>
          <a:p>
            <a:pPr lvl="0"/>
            <a:r>
              <a:rPr lang="en-MY" sz="1800" dirty="0"/>
              <a:t>negeri[1]= “Melaka”;</a:t>
            </a:r>
          </a:p>
          <a:p>
            <a:r>
              <a:rPr lang="en-MY" sz="1800" dirty="0"/>
              <a:t>negeri[2]= “N. Sembilan”;</a:t>
            </a:r>
          </a:p>
          <a:p>
            <a:pPr lvl="0"/>
            <a:r>
              <a:rPr lang="en-MY" sz="1800" dirty="0"/>
              <a:t>negeri[3]= “Selangor”;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IN HTML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&lt;</a:t>
            </a:r>
            <a:r>
              <a:rPr lang="en-MY" sz="2400" b="1" dirty="0"/>
              <a:t>ion-item</a:t>
            </a:r>
            <a:r>
              <a:rPr lang="en" sz="2800" b="1" dirty="0">
                <a:solidFill>
                  <a:schemeClr val="accent3"/>
                </a:solidFill>
              </a:rPr>
              <a:t> *ngFor</a:t>
            </a:r>
            <a:r>
              <a:rPr lang="en" sz="2400" b="1" dirty="0"/>
              <a:t>= “let item of </a:t>
            </a:r>
            <a:r>
              <a:rPr lang="en-MY" sz="2400" b="1" dirty="0"/>
              <a:t>negeri</a:t>
            </a:r>
            <a:r>
              <a:rPr lang="en" sz="2400" b="1" dirty="0"/>
              <a:t>”&gt;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	</a:t>
            </a:r>
            <a:r>
              <a:rPr lang="en" sz="2400" dirty="0"/>
              <a:t>{{ item }}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&lt;/</a:t>
            </a:r>
            <a:r>
              <a:rPr lang="en-MY" sz="2400" b="1" dirty="0"/>
              <a:t>ion-item</a:t>
            </a:r>
            <a:r>
              <a:rPr lang="en" sz="2400" b="1" dirty="0"/>
              <a:t>&gt;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This will output all the </a:t>
            </a:r>
            <a:r>
              <a:rPr lang="en-MY" sz="1800" dirty="0"/>
              <a:t>negeris in HTML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72" name="Google Shape;172;p27"/>
          <p:cNvSpPr txBox="1"/>
          <p:nvPr/>
        </p:nvSpPr>
        <p:spPr>
          <a:xfrm>
            <a:off x="98250" y="2050350"/>
            <a:ext cx="324840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*ngFor LOOP </a:t>
            </a:r>
            <a:r>
              <a:rPr lang="en-MY" sz="2400" dirty="0">
                <a:latin typeface="Roboto"/>
                <a:ea typeface="Roboto"/>
                <a:cs typeface="Roboto"/>
                <a:sym typeface="Roboto"/>
              </a:rPr>
              <a:t>used in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D2D6C6-1112-457D-B1E3-6EF83292E9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113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86EB46-3507-4C21-A00D-CD04A09DFFA8}"/>
              </a:ext>
            </a:extLst>
          </p:cNvPr>
          <p:cNvCxnSpPr/>
          <p:nvPr/>
        </p:nvCxnSpPr>
        <p:spPr>
          <a:xfrm>
            <a:off x="2805068" y="73432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28921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114</a:t>
            </a:fld>
            <a:endParaRPr lang="en" dirty="0"/>
          </a:p>
        </p:txBody>
      </p:sp>
      <p:pic>
        <p:nvPicPr>
          <p:cNvPr id="102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C082032A-E25E-4A6F-A003-C22D0812EE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814379" y="1654056"/>
            <a:ext cx="7709162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T09 Navigasi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(navigation with parameters)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2295522" y="781853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70" y="682899"/>
            <a:ext cx="3416917" cy="1153210"/>
          </a:xfrm>
          <a:prstGeom prst="rect">
            <a:avLst/>
          </a:prstGeom>
        </p:spPr>
      </p:pic>
      <p:sp>
        <p:nvSpPr>
          <p:cNvPr id="8" name="Google Shape;71;p14">
            <a:extLst>
              <a:ext uri="{FF2B5EF4-FFF2-40B4-BE49-F238E27FC236}">
                <a16:creationId xmlns:a16="http://schemas.microsoft.com/office/drawing/2014/main" id="{6048AA57-3409-42A1-97C4-DAAAA9B32C8E}"/>
              </a:ext>
            </a:extLst>
          </p:cNvPr>
          <p:cNvSpPr txBox="1">
            <a:spLocks/>
          </p:cNvSpPr>
          <p:nvPr/>
        </p:nvSpPr>
        <p:spPr>
          <a:xfrm>
            <a:off x="6469342" y="222367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0AEA450-DDAE-4607-B030-1DD0CB7C3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nter icon | Myiconfinder">
            <a:extLst>
              <a:ext uri="{FF2B5EF4-FFF2-40B4-BE49-F238E27FC236}">
                <a16:creationId xmlns:a16="http://schemas.microsoft.com/office/drawing/2014/main" id="{0EFA07F6-3766-4A73-AF2B-322ADF386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315" y="2717024"/>
            <a:ext cx="2274897" cy="192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86638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4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64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6" name="Google Shape;496;p64"/>
          <p:cNvCxnSpPr>
            <a:stCxn id="494" idx="3"/>
            <a:endCxn id="495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97" name="Google Shape;497;p64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</a:t>
            </a:r>
            <a:r>
              <a:rPr lang="en-MY" dirty="0"/>
              <a:t>irepeat</a:t>
            </a:r>
            <a:r>
              <a:rPr lang="en" dirty="0"/>
              <a:t>)</a:t>
            </a:r>
            <a:endParaRPr dirty="0"/>
          </a:p>
        </p:txBody>
      </p:sp>
      <p:sp>
        <p:nvSpPr>
          <p:cNvPr id="498" name="Google Shape;498;p64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</a:t>
            </a:r>
            <a:r>
              <a:rPr lang="en-MY" dirty="0"/>
              <a:t>displayparams</a:t>
            </a:r>
            <a:r>
              <a:rPr lang="en" dirty="0"/>
              <a:t>)</a:t>
            </a:r>
            <a:endParaRPr dirty="0"/>
          </a:p>
        </p:txBody>
      </p:sp>
      <p:sp>
        <p:nvSpPr>
          <p:cNvPr id="499" name="Google Shape;499;p64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PARAMETERS</a:t>
            </a:r>
            <a:endParaRPr sz="3600"/>
          </a:p>
        </p:txBody>
      </p:sp>
      <p:sp>
        <p:nvSpPr>
          <p:cNvPr id="500" name="Google Shape;500;p64"/>
          <p:cNvSpPr txBox="1"/>
          <p:nvPr/>
        </p:nvSpPr>
        <p:spPr>
          <a:xfrm>
            <a:off x="743550" y="2803025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Nam</a:t>
            </a: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Kerul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64"/>
          <p:cNvSpPr txBox="1"/>
          <p:nvPr/>
        </p:nvSpPr>
        <p:spPr>
          <a:xfrm>
            <a:off x="3637900" y="2643350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Nama: Kerul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</a:p>
        </p:txBody>
      </p:sp>
      <p:sp>
        <p:nvSpPr>
          <p:cNvPr id="502" name="Google Shape;502;p64"/>
          <p:cNvSpPr txBox="1"/>
          <p:nvPr/>
        </p:nvSpPr>
        <p:spPr>
          <a:xfrm>
            <a:off x="6543375" y="2803025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Nama: Kerul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6EEA9-2CB3-44D4-8F86-2171B75668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115</a:t>
            </a:fld>
            <a:endParaRPr lang="en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439503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dirty="0"/>
              <a:t>Navigation with </a:t>
            </a:r>
            <a:r>
              <a:rPr lang="en" b="1" dirty="0"/>
              <a:t>Parameters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116</a:t>
            </a:fld>
            <a:endParaRPr lang="en"/>
          </a:p>
        </p:txBody>
      </p:sp>
      <p:sp>
        <p:nvSpPr>
          <p:cNvPr id="7" name="Google Shape;508;p65">
            <a:extLst>
              <a:ext uri="{FF2B5EF4-FFF2-40B4-BE49-F238E27FC236}">
                <a16:creationId xmlns:a16="http://schemas.microsoft.com/office/drawing/2014/main" id="{1DD0084C-A61A-404A-8013-EC3B198AE127}"/>
              </a:ext>
            </a:extLst>
          </p:cNvPr>
          <p:cNvSpPr txBox="1">
            <a:spLocks/>
          </p:cNvSpPr>
          <p:nvPr/>
        </p:nvSpPr>
        <p:spPr>
          <a:xfrm>
            <a:off x="636563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MY" b="1" dirty="0"/>
              <a:t>1. Using Router</a:t>
            </a:r>
          </a:p>
        </p:txBody>
      </p:sp>
      <p:sp>
        <p:nvSpPr>
          <p:cNvPr id="8" name="Google Shape;509;p65">
            <a:extLst>
              <a:ext uri="{FF2B5EF4-FFF2-40B4-BE49-F238E27FC236}">
                <a16:creationId xmlns:a16="http://schemas.microsoft.com/office/drawing/2014/main" id="{9D922E9A-7832-4F34-968A-15E615832BFD}"/>
              </a:ext>
            </a:extLst>
          </p:cNvPr>
          <p:cNvSpPr txBox="1"/>
          <p:nvPr/>
        </p:nvSpPr>
        <p:spPr>
          <a:xfrm>
            <a:off x="2167915" y="2858300"/>
            <a:ext cx="558329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 SEND VALUES </a:t>
            </a:r>
            <a:b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(CANNOT SEND OBJECTS)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5"/>
          <p:cNvSpPr txBox="1">
            <a:spLocks noGrp="1"/>
          </p:cNvSpPr>
          <p:nvPr>
            <p:ph type="title"/>
          </p:nvPr>
        </p:nvSpPr>
        <p:spPr>
          <a:xfrm>
            <a:off x="660570" y="228898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SzPts val="4200"/>
            </a:pPr>
            <a:r>
              <a:rPr lang="en" b="1" dirty="0"/>
              <a:t>2. Using Services </a:t>
            </a:r>
            <a:endParaRPr b="1" dirty="0"/>
          </a:p>
        </p:txBody>
      </p:sp>
      <p:sp>
        <p:nvSpPr>
          <p:cNvPr id="510" name="Google Shape;510;p65"/>
          <p:cNvSpPr txBox="1"/>
          <p:nvPr/>
        </p:nvSpPr>
        <p:spPr>
          <a:xfrm>
            <a:off x="2968638" y="3177638"/>
            <a:ext cx="4042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r>
              <a:rPr lang="en-MY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</a:t>
            </a: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SEND OBJECTS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A5CC78-EA9E-4574-A2E9-99552D0B64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117</a:t>
            </a:fld>
            <a:endParaRPr lang="en"/>
          </a:p>
        </p:txBody>
      </p:sp>
      <p:sp>
        <p:nvSpPr>
          <p:cNvPr id="11" name="Google Shape;488;p63">
            <a:extLst>
              <a:ext uri="{FF2B5EF4-FFF2-40B4-BE49-F238E27FC236}">
                <a16:creationId xmlns:a16="http://schemas.microsoft.com/office/drawing/2014/main" id="{011927DE-19DF-4FD7-9D77-47266B69CCE1}"/>
              </a:ext>
            </a:extLst>
          </p:cNvPr>
          <p:cNvSpPr txBox="1">
            <a:spLocks/>
          </p:cNvSpPr>
          <p:nvPr/>
        </p:nvSpPr>
        <p:spPr>
          <a:xfrm>
            <a:off x="660570" y="754531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MY" b="1" dirty="0"/>
              <a:t>Navigation with Parameters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On</a:t>
            </a:r>
            <a:r>
              <a:rPr lang="en" sz="3000" b="1" dirty="0">
                <a:latin typeface="Arial"/>
                <a:ea typeface="Arial"/>
                <a:cs typeface="Arial"/>
                <a:sym typeface="Arial"/>
              </a:rPr>
              <a:t> app-routing.module.ts </a:t>
            </a: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add param name, example /:id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Add /id when navigating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To get param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import {</a:t>
            </a:r>
            <a:r>
              <a:rPr lang="en-MY" sz="1800" dirty="0">
                <a:latin typeface="Arial"/>
                <a:ea typeface="Arial"/>
                <a:cs typeface="Arial"/>
                <a:sym typeface="Arial"/>
              </a:rPr>
              <a:t>Router</a:t>
            </a: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} from ‘@angular/router’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public route:</a:t>
            </a:r>
            <a:r>
              <a:rPr lang="en-MY" sz="1800" dirty="0">
                <a:latin typeface="Arial"/>
                <a:ea typeface="Arial"/>
                <a:cs typeface="Arial"/>
                <a:sym typeface="Arial"/>
              </a:rPr>
              <a:t>Router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■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let the_id=this.route.snapshot.params.id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6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ActivatedRoute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3C80FB-D87E-4115-A090-2228261F70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118</a:t>
            </a:fld>
            <a:endParaRPr lang="en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Services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5BE2A8-912F-4D73-85E8-5FF239E20B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2392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4" descr="File:iPhone 6S Rose Gold.pn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 descr="File:Nexus 5 Front View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4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61" name="Google Shape;261;p34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62" name="Google Shape;262;p34" descr="Combat coders build Web pages for warfighters &amp;gt; Air Force Space ...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34"/>
          <p:cNvCxnSpPr/>
          <p:nvPr/>
        </p:nvCxnSpPr>
        <p:spPr>
          <a:xfrm rot="10800000" flipH="1">
            <a:off x="2276350" y="1146951"/>
            <a:ext cx="5022300" cy="110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64" name="Google Shape;264;p34"/>
          <p:cNvSpPr txBox="1"/>
          <p:nvPr/>
        </p:nvSpPr>
        <p:spPr>
          <a:xfrm>
            <a:off x="444500" y="2947650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65" name="Google Shape;265;p34"/>
          <p:cNvSpPr txBox="1"/>
          <p:nvPr/>
        </p:nvSpPr>
        <p:spPr>
          <a:xfrm>
            <a:off x="653050" y="3788550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66" name="Google Shape;266;p34" descr="File:Ionic Logo.sv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4"/>
          <p:cNvSpPr txBox="1"/>
          <p:nvPr/>
        </p:nvSpPr>
        <p:spPr>
          <a:xfrm>
            <a:off x="3573525" y="840800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Progressive Web Apps</a:t>
            </a:r>
            <a:endParaRPr/>
          </a:p>
        </p:txBody>
      </p:sp>
      <p:sp>
        <p:nvSpPr>
          <p:cNvPr id="268" name="Google Shape;268;p34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cxnSp>
        <p:nvCxnSpPr>
          <p:cNvPr id="269" name="Google Shape;269;p34"/>
          <p:cNvCxnSpPr>
            <a:stCxn id="262" idx="3"/>
            <a:endCxn id="258" idx="1"/>
          </p:cNvCxnSpPr>
          <p:nvPr/>
        </p:nvCxnSpPr>
        <p:spPr>
          <a:xfrm>
            <a:off x="2276375" y="1248751"/>
            <a:ext cx="5138700" cy="246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70" name="Google Shape;270;p34"/>
          <p:cNvSpPr txBox="1"/>
          <p:nvPr/>
        </p:nvSpPr>
        <p:spPr>
          <a:xfrm>
            <a:off x="3854250" y="2358788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Progressive Web Apps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EFF22E-9233-4782-BAD0-CFAD7A30D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/>
          <p:nvPr/>
        </p:nvSpPr>
        <p:spPr>
          <a:xfrm>
            <a:off x="1093573" y="1371600"/>
            <a:ext cx="2926477" cy="337339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/>
              <a:t>SERVICES:</a:t>
            </a:r>
            <a:endParaRPr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u="sng" dirty="0"/>
              <a:t>Functions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createUser</a:t>
            </a:r>
            <a:r>
              <a:rPr lang="en" dirty="0"/>
              <a:t>(</a:t>
            </a:r>
            <a:r>
              <a:rPr lang="en-MY" dirty="0"/>
              <a:t>email</a:t>
            </a:r>
            <a:r>
              <a:rPr lang="en" dirty="0"/>
              <a:t>, </a:t>
            </a:r>
            <a:r>
              <a:rPr lang="en-MY" dirty="0"/>
              <a:t>password</a:t>
            </a:r>
            <a:r>
              <a:rPr lang="en" dirty="0"/>
              <a:t>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…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loginUser(){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</a:t>
            </a:r>
            <a:r>
              <a:rPr lang="en-MY" dirty="0"/>
              <a:t>Users(){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   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}</a:t>
            </a:r>
            <a:endParaRPr dirty="0"/>
          </a:p>
        </p:txBody>
      </p:sp>
      <p:sp>
        <p:nvSpPr>
          <p:cNvPr id="197" name="Google Shape;197;p31"/>
          <p:cNvSpPr/>
          <p:nvPr/>
        </p:nvSpPr>
        <p:spPr>
          <a:xfrm>
            <a:off x="5637550" y="31050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HOME</a:t>
            </a:r>
            <a:endParaRPr sz="2400" b="1" dirty="0"/>
          </a:p>
        </p:txBody>
      </p:sp>
      <p:sp>
        <p:nvSpPr>
          <p:cNvPr id="198" name="Google Shape;198;p31"/>
          <p:cNvSpPr/>
          <p:nvPr/>
        </p:nvSpPr>
        <p:spPr>
          <a:xfrm>
            <a:off x="5637550" y="1489875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DAFTAR</a:t>
            </a:r>
            <a:endParaRPr sz="2400" b="1" dirty="0"/>
          </a:p>
        </p:txBody>
      </p:sp>
      <p:sp>
        <p:nvSpPr>
          <p:cNvPr id="199" name="Google Shape;199;p31"/>
          <p:cNvSpPr/>
          <p:nvPr/>
        </p:nvSpPr>
        <p:spPr>
          <a:xfrm>
            <a:off x="5637550" y="266925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LOGIN</a:t>
            </a:r>
            <a:endParaRPr sz="2400" b="1" dirty="0"/>
          </a:p>
        </p:txBody>
      </p:sp>
      <p:sp>
        <p:nvSpPr>
          <p:cNvPr id="200" name="Google Shape;200;p31"/>
          <p:cNvSpPr/>
          <p:nvPr/>
        </p:nvSpPr>
        <p:spPr>
          <a:xfrm>
            <a:off x="5637550" y="388290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OTHER SERVICES</a:t>
            </a:r>
            <a:endParaRPr sz="1800" b="1"/>
          </a:p>
        </p:txBody>
      </p:sp>
      <p:cxnSp>
        <p:nvCxnSpPr>
          <p:cNvPr id="201" name="Google Shape;201;p31"/>
          <p:cNvCxnSpPr>
            <a:cxnSpLocks/>
            <a:stCxn id="196" idx="3"/>
            <a:endCxn id="197" idx="1"/>
          </p:cNvCxnSpPr>
          <p:nvPr/>
        </p:nvCxnSpPr>
        <p:spPr>
          <a:xfrm flipV="1">
            <a:off x="4020050" y="785550"/>
            <a:ext cx="1617500" cy="22727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2" name="Google Shape;202;p31"/>
          <p:cNvCxnSpPr>
            <a:cxnSpLocks/>
            <a:stCxn id="196" idx="3"/>
            <a:endCxn id="198" idx="1"/>
          </p:cNvCxnSpPr>
          <p:nvPr/>
        </p:nvCxnSpPr>
        <p:spPr>
          <a:xfrm flipV="1">
            <a:off x="4020050" y="1964925"/>
            <a:ext cx="1617500" cy="109337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3" name="Google Shape;203;p31"/>
          <p:cNvCxnSpPr>
            <a:cxnSpLocks/>
            <a:stCxn id="196" idx="3"/>
            <a:endCxn id="199" idx="1"/>
          </p:cNvCxnSpPr>
          <p:nvPr/>
        </p:nvCxnSpPr>
        <p:spPr>
          <a:xfrm>
            <a:off x="4020050" y="3058298"/>
            <a:ext cx="1617500" cy="8600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" name="Google Shape;204;p31"/>
          <p:cNvCxnSpPr>
            <a:cxnSpLocks/>
            <a:stCxn id="196" idx="3"/>
            <a:endCxn id="200" idx="1"/>
          </p:cNvCxnSpPr>
          <p:nvPr/>
        </p:nvCxnSpPr>
        <p:spPr>
          <a:xfrm>
            <a:off x="4020050" y="3058298"/>
            <a:ext cx="1617500" cy="129965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5" name="Google Shape;205;p31"/>
          <p:cNvSpPr txBox="1"/>
          <p:nvPr/>
        </p:nvSpPr>
        <p:spPr>
          <a:xfrm>
            <a:off x="231075" y="128375"/>
            <a:ext cx="3789000" cy="13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USING SERVICES</a:t>
            </a:r>
            <a:endParaRPr sz="3600"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EF78C9-6CCF-4640-9F72-B0450E581B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4286553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SERVICES</a:t>
            </a:r>
            <a:endParaRPr/>
          </a:p>
        </p:txBody>
      </p:sp>
      <p:sp>
        <p:nvSpPr>
          <p:cNvPr id="211" name="Google Shape;211;p32"/>
          <p:cNvSpPr txBox="1"/>
          <p:nvPr/>
        </p:nvSpPr>
        <p:spPr>
          <a:xfrm>
            <a:off x="940350" y="1899700"/>
            <a:ext cx="7285200" cy="2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Services can be used globally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Can be used repeatedly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By different pages/other services</a:t>
            </a:r>
            <a:endParaRPr sz="2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B093CF-743D-4207-A618-B2505B798C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3373961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>
            <a:spLocks noGrp="1"/>
          </p:cNvSpPr>
          <p:nvPr>
            <p:ph type="body" idx="4294967295"/>
          </p:nvPr>
        </p:nvSpPr>
        <p:spPr>
          <a:xfrm>
            <a:off x="393250" y="367400"/>
            <a:ext cx="8178300" cy="23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Generate a service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ionic g service service/</a:t>
            </a: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7" name="Google Shape;217;p33"/>
          <p:cNvSpPr txBox="1">
            <a:spLocks noGrp="1"/>
          </p:cNvSpPr>
          <p:nvPr>
            <p:ph type="body" idx="4294967295"/>
          </p:nvPr>
        </p:nvSpPr>
        <p:spPr>
          <a:xfrm>
            <a:off x="393250" y="2410325"/>
            <a:ext cx="8178300" cy="16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/>
              <a:t>Import Service and call from page ts</a:t>
            </a:r>
            <a:endParaRPr sz="3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03426F-00C3-409C-87FB-6E15440DA7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847808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DB9D5-D701-47BD-8D7C-35DBB5235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328"/>
            <a:ext cx="9144000" cy="44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3607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2E56849-B532-4C75-98C8-820A423CC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1096342" y="590238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1180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124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558" y="1737621"/>
            <a:ext cx="2112133" cy="211213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lutter logo">
            <a:extLst>
              <a:ext uri="{FF2B5EF4-FFF2-40B4-BE49-F238E27FC236}">
                <a16:creationId xmlns:a16="http://schemas.microsoft.com/office/drawing/2014/main" id="{A0886F60-E35D-40C1-85C6-8D91E1C21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98"/>
          <a:stretch/>
        </p:blipFill>
        <p:spPr bwMode="auto">
          <a:xfrm>
            <a:off x="6257048" y="2091670"/>
            <a:ext cx="1151211" cy="111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3363401" y="590238"/>
            <a:ext cx="40767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Ionic</a:t>
            </a:r>
            <a:r>
              <a:rPr lang="en-MY" sz="4000" b="1" i="1" dirty="0">
                <a:solidFill>
                  <a:schemeClr val="bg1"/>
                </a:solidFill>
              </a:rPr>
              <a:t> vs Flutter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Google Shape;71;p14">
            <a:extLst>
              <a:ext uri="{FF2B5EF4-FFF2-40B4-BE49-F238E27FC236}">
                <a16:creationId xmlns:a16="http://schemas.microsoft.com/office/drawing/2014/main" id="{B88C4D69-22C0-4590-B39F-813FDFEA11E9}"/>
              </a:ext>
            </a:extLst>
          </p:cNvPr>
          <p:cNvSpPr txBox="1">
            <a:spLocks/>
          </p:cNvSpPr>
          <p:nvPr/>
        </p:nvSpPr>
        <p:spPr>
          <a:xfrm>
            <a:off x="6205995" y="4446175"/>
            <a:ext cx="2865664" cy="44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18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18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2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A130560-C6C5-491B-825D-A554EC3264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090298" y="4019883"/>
            <a:ext cx="866486" cy="55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obile Transparent File | PNG All">
            <a:extLst>
              <a:ext uri="{FF2B5EF4-FFF2-40B4-BE49-F238E27FC236}">
                <a16:creationId xmlns:a16="http://schemas.microsoft.com/office/drawing/2014/main" id="{71C84A6F-E82C-4CC6-8169-CFEE624651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9" r="28659"/>
          <a:stretch/>
        </p:blipFill>
        <p:spPr bwMode="auto">
          <a:xfrm>
            <a:off x="5878071" y="1231625"/>
            <a:ext cx="1909163" cy="340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24031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8DA85-B675-4874-B062-08BEC07E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BEDF0-4DFA-4B59-9166-A784FC5CE5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2B076-FD1E-40FC-AF27-C260CA7D90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291980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6A2CB2-4D7B-4748-8482-FD5AF7415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27" b="27944"/>
          <a:stretch/>
        </p:blipFill>
        <p:spPr>
          <a:xfrm>
            <a:off x="-20720" y="0"/>
            <a:ext cx="9162553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126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868003" y="1740152"/>
            <a:ext cx="3748142" cy="1569660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shareMasjid</a:t>
            </a:r>
            <a:endParaRPr lang="en-MY" sz="2400" b="1" i="1" dirty="0">
              <a:solidFill>
                <a:schemeClr val="bg1"/>
              </a:solidFill>
            </a:endParaRPr>
          </a:p>
          <a:p>
            <a:pPr algn="ctr"/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38" y="727528"/>
            <a:ext cx="3416917" cy="1153210"/>
          </a:xfrm>
          <a:prstGeom prst="rect">
            <a:avLst/>
          </a:prstGeom>
        </p:spPr>
      </p:pic>
      <p:sp>
        <p:nvSpPr>
          <p:cNvPr id="8" name="Google Shape;71;p14">
            <a:extLst>
              <a:ext uri="{FF2B5EF4-FFF2-40B4-BE49-F238E27FC236}">
                <a16:creationId xmlns:a16="http://schemas.microsoft.com/office/drawing/2014/main" id="{6048AA57-3409-42A1-97C4-DAAAA9B32C8E}"/>
              </a:ext>
            </a:extLst>
          </p:cNvPr>
          <p:cNvSpPr txBox="1">
            <a:spLocks/>
          </p:cNvSpPr>
          <p:nvPr/>
        </p:nvSpPr>
        <p:spPr>
          <a:xfrm>
            <a:off x="6165188" y="222367"/>
            <a:ext cx="2154578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bit.ly/fstmkuis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0AEA450-DDAE-4607-B030-1DD0CB7C3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672899" y="132539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88633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6A2CB2-4D7B-4748-8482-FD5AF7415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27" b="27944"/>
          <a:stretch/>
        </p:blipFill>
        <p:spPr>
          <a:xfrm>
            <a:off x="-20720" y="0"/>
            <a:ext cx="9162553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127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40137" y="1644098"/>
            <a:ext cx="6171881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&amp;</a:t>
            </a:r>
            <a:r>
              <a:rPr lang="en-MY" sz="8000" b="1" i="1" dirty="0">
                <a:solidFill>
                  <a:schemeClr val="bg1"/>
                </a:solidFill>
              </a:rPr>
              <a:t> </a:t>
            </a:r>
            <a:r>
              <a:rPr lang="en-MY" sz="6000" b="1" i="1" dirty="0">
                <a:solidFill>
                  <a:schemeClr val="bg1"/>
                </a:solidFill>
              </a:rPr>
              <a:t>Firestore Auth</a:t>
            </a:r>
          </a:p>
          <a:p>
            <a:pPr algn="ctr"/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38" y="727528"/>
            <a:ext cx="3416917" cy="1153210"/>
          </a:xfrm>
          <a:prstGeom prst="rect">
            <a:avLst/>
          </a:prstGeom>
        </p:spPr>
      </p:pic>
      <p:sp>
        <p:nvSpPr>
          <p:cNvPr id="8" name="Google Shape;71;p14">
            <a:extLst>
              <a:ext uri="{FF2B5EF4-FFF2-40B4-BE49-F238E27FC236}">
                <a16:creationId xmlns:a16="http://schemas.microsoft.com/office/drawing/2014/main" id="{6048AA57-3409-42A1-97C4-DAAAA9B32C8E}"/>
              </a:ext>
            </a:extLst>
          </p:cNvPr>
          <p:cNvSpPr txBox="1">
            <a:spLocks/>
          </p:cNvSpPr>
          <p:nvPr/>
        </p:nvSpPr>
        <p:spPr>
          <a:xfrm>
            <a:off x="6165188" y="222367"/>
            <a:ext cx="2154578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bit.ly/fstmkuis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0AEA450-DDAE-4607-B030-1DD0CB7C3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672899" y="132539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ock Icon Transparent Background #280789 - Free Icons Library">
            <a:extLst>
              <a:ext uri="{FF2B5EF4-FFF2-40B4-BE49-F238E27FC236}">
                <a16:creationId xmlns:a16="http://schemas.microsoft.com/office/drawing/2014/main" id="{322EDB37-4860-480B-8800-DBC5530D6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815" y="581339"/>
            <a:ext cx="1594747" cy="159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83755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Cloud database, cloud server, cloud storage, online server, online ...">
            <a:extLst>
              <a:ext uri="{FF2B5EF4-FFF2-40B4-BE49-F238E27FC236}">
                <a16:creationId xmlns:a16="http://schemas.microsoft.com/office/drawing/2014/main" id="{3F403BD5-18F5-4354-887F-B27E689FF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167" y="3058385"/>
            <a:ext cx="1829244" cy="182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128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91710"/>
            <a:ext cx="9144000" cy="543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85257" y="1828929"/>
            <a:ext cx="6173485" cy="2893100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8000" b="1" i="1" dirty="0">
                <a:solidFill>
                  <a:schemeClr val="bg1"/>
                </a:solidFill>
              </a:rPr>
              <a:t>t10 Firebase</a:t>
            </a:r>
            <a:br>
              <a:rPr lang="en-MY" sz="8000" b="1" i="1" dirty="0">
                <a:solidFill>
                  <a:schemeClr val="bg1"/>
                </a:solidFill>
              </a:rPr>
            </a:br>
            <a:r>
              <a:rPr lang="en-MY" sz="4800" b="1" i="1" dirty="0">
                <a:solidFill>
                  <a:schemeClr val="bg1"/>
                </a:solidFill>
              </a:rPr>
              <a:t>(setup)</a:t>
            </a:r>
          </a:p>
          <a:p>
            <a:pPr algn="ctr"/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338" y="727528"/>
            <a:ext cx="3416917" cy="1153210"/>
          </a:xfrm>
          <a:prstGeom prst="rect">
            <a:avLst/>
          </a:prstGeom>
        </p:spPr>
      </p:pic>
      <p:sp>
        <p:nvSpPr>
          <p:cNvPr id="8" name="Google Shape;71;p14">
            <a:extLst>
              <a:ext uri="{FF2B5EF4-FFF2-40B4-BE49-F238E27FC236}">
                <a16:creationId xmlns:a16="http://schemas.microsoft.com/office/drawing/2014/main" id="{6048AA57-3409-42A1-97C4-DAAAA9B32C8E}"/>
              </a:ext>
            </a:extLst>
          </p:cNvPr>
          <p:cNvSpPr txBox="1">
            <a:spLocks/>
          </p:cNvSpPr>
          <p:nvPr/>
        </p:nvSpPr>
        <p:spPr>
          <a:xfrm>
            <a:off x="6165188" y="222367"/>
            <a:ext cx="2154578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bit.ly/fstmkuis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0AEA450-DDAE-4607-B030-1DD0CB7C3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672899" y="132539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94613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71;p14">
            <a:extLst>
              <a:ext uri="{FF2B5EF4-FFF2-40B4-BE49-F238E27FC236}">
                <a16:creationId xmlns:a16="http://schemas.microsoft.com/office/drawing/2014/main" id="{AE83E5C6-A6B9-4B7B-B97A-24152E5A6D24}"/>
              </a:ext>
            </a:extLst>
          </p:cNvPr>
          <p:cNvSpPr txBox="1">
            <a:spLocks/>
          </p:cNvSpPr>
          <p:nvPr/>
        </p:nvSpPr>
        <p:spPr>
          <a:xfrm>
            <a:off x="2127690" y="4354299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3600" b="1" dirty="0">
                <a:solidFill>
                  <a:schemeClr val="accent3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3600" b="1" dirty="0">
              <a:solidFill>
                <a:schemeClr val="accent3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7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B47EE4F0-3F4A-4950-8EDE-DB476E638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778795"/>
            <a:ext cx="1530495" cy="153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674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6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6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</a:t>
            </a:r>
            <a:endParaRPr/>
          </a:p>
        </p:txBody>
      </p:sp>
      <p:pic>
        <p:nvPicPr>
          <p:cNvPr id="283" name="Google Shape;283;p36" descr="File:iPhone 6S Rose Gold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 descr="File:Nexus 5 Front View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86" name="Google Shape;286;p36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87" name="Google Shape;287;p36" descr="Combat coders build Web pages for warfighters &amp;gt; Air Force Space ...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36"/>
          <p:cNvCxnSpPr>
            <a:stCxn id="287" idx="3"/>
            <a:endCxn id="289" idx="1"/>
          </p:cNvCxnSpPr>
          <p:nvPr/>
        </p:nvCxnSpPr>
        <p:spPr>
          <a:xfrm rot="10800000" flipH="1">
            <a:off x="2276375" y="1236151"/>
            <a:ext cx="1943700" cy="12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0" name="Google Shape;290;p36"/>
          <p:cNvCxnSpPr>
            <a:stCxn id="287" idx="3"/>
            <a:endCxn id="281" idx="1"/>
          </p:cNvCxnSpPr>
          <p:nvPr/>
        </p:nvCxnSpPr>
        <p:spPr>
          <a:xfrm>
            <a:off x="2276375" y="1248751"/>
            <a:ext cx="1925100" cy="2539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1" name="Google Shape;291;p36"/>
          <p:cNvCxnSpPr>
            <a:stCxn id="281" idx="3"/>
            <a:endCxn id="283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92" name="Google Shape;292;p36" descr="File:Ionic Logo.svg - Wikimedia Common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6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pic>
        <p:nvPicPr>
          <p:cNvPr id="289" name="Google Shape;289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19975" y="548525"/>
            <a:ext cx="1375549" cy="1375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p36"/>
          <p:cNvCxnSpPr>
            <a:stCxn id="289" idx="3"/>
            <a:endCxn id="284" idx="1"/>
          </p:cNvCxnSpPr>
          <p:nvPr/>
        </p:nvCxnSpPr>
        <p:spPr>
          <a:xfrm rot="10800000" flipH="1">
            <a:off x="5595525" y="1138200"/>
            <a:ext cx="1703100" cy="9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5" name="Google Shape;295;p36"/>
          <p:cNvSpPr txBox="1"/>
          <p:nvPr/>
        </p:nvSpPr>
        <p:spPr>
          <a:xfrm>
            <a:off x="4249200" y="1924075"/>
            <a:ext cx="1375500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Android Studio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6" name="Google Shape;296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6975" y="3717100"/>
            <a:ext cx="3333275" cy="8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6"/>
          <p:cNvSpPr txBox="1"/>
          <p:nvPr/>
        </p:nvSpPr>
        <p:spPr>
          <a:xfrm>
            <a:off x="1325213" y="2891150"/>
            <a:ext cx="9768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Roboto"/>
                <a:ea typeface="Roboto"/>
                <a:cs typeface="Roboto"/>
                <a:sym typeface="Roboto"/>
              </a:rPr>
              <a:t>+</a:t>
            </a:r>
            <a:endParaRPr sz="4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7AEE-8CDA-4264-AA70-16A8B43BCC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130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bg1"/>
                </a:solidFill>
              </a:rPr>
              <a:t>Serverless option using Firebase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F216A53-B6F8-4F75-8793-0FD371AD5861}"/>
              </a:ext>
            </a:extLst>
          </p:cNvPr>
          <p:cNvSpPr txBox="1">
            <a:spLocks/>
          </p:cNvSpPr>
          <p:nvPr/>
        </p:nvSpPr>
        <p:spPr>
          <a:xfrm>
            <a:off x="3055089" y="906598"/>
            <a:ext cx="6088912" cy="392758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Serverless computing is a method of providing </a:t>
            </a:r>
            <a:r>
              <a:rPr lang="en-US" sz="2400" dirty="0">
                <a:solidFill>
                  <a:schemeClr val="accent3"/>
                </a:solidFill>
              </a:rPr>
              <a:t>backend services on an as-used basis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Serverless provider allows users to write and deploy code without the hassle of worrying about the underlying 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Scalable - the serverless vendor handles all of the scaling on demand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Simplified backend code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Quicker turnaround </a:t>
            </a:r>
            <a:endParaRPr lang="en-MY" sz="2400" dirty="0"/>
          </a:p>
        </p:txBody>
      </p:sp>
      <p:pic>
        <p:nvPicPr>
          <p:cNvPr id="11" name="Picture 2" descr="Image result for firebase logo">
            <a:extLst>
              <a:ext uri="{FF2B5EF4-FFF2-40B4-BE49-F238E27FC236}">
                <a16:creationId xmlns:a16="http://schemas.microsoft.com/office/drawing/2014/main" id="{DE717CC6-8629-43FE-8025-66E7FEC85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62" y="906598"/>
            <a:ext cx="2609948" cy="130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28761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131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BD9831-DFE0-4D4B-93EC-3DC336A139D0}"/>
              </a:ext>
            </a:extLst>
          </p:cNvPr>
          <p:cNvSpPr txBox="1">
            <a:spLocks/>
          </p:cNvSpPr>
          <p:nvPr/>
        </p:nvSpPr>
        <p:spPr>
          <a:xfrm>
            <a:off x="2048540" y="2222744"/>
            <a:ext cx="7095460" cy="292075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Concept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2800" dirty="0"/>
              <a:t>JSON: </a:t>
            </a:r>
            <a:r>
              <a:rPr lang="en-MY" sz="2800" b="1" dirty="0"/>
              <a:t>J</a:t>
            </a:r>
            <a:r>
              <a:rPr lang="en-MY" sz="2800" dirty="0"/>
              <a:t>ava</a:t>
            </a:r>
            <a:r>
              <a:rPr lang="en-MY" sz="2800" b="1" dirty="0"/>
              <a:t>S</a:t>
            </a:r>
            <a:r>
              <a:rPr lang="en-MY" sz="2800" dirty="0"/>
              <a:t>cript </a:t>
            </a:r>
            <a:r>
              <a:rPr lang="en-MY" sz="2800" b="1" dirty="0"/>
              <a:t>O</a:t>
            </a:r>
            <a:r>
              <a:rPr lang="en-MY" sz="2800" dirty="0"/>
              <a:t>bject </a:t>
            </a:r>
            <a:r>
              <a:rPr lang="en-MY" sz="2800" b="1" dirty="0"/>
              <a:t>N</a:t>
            </a:r>
            <a:r>
              <a:rPr lang="en-MY" sz="2800" dirty="0"/>
              <a:t>otation.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is a lightweight data-interchange format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format is text only, it can easily be sent to and from a server.</a:t>
            </a:r>
          </a:p>
        </p:txBody>
      </p:sp>
      <p:pic>
        <p:nvPicPr>
          <p:cNvPr id="11" name="Picture 2" descr="Image result for json logo">
            <a:extLst>
              <a:ext uri="{FF2B5EF4-FFF2-40B4-BE49-F238E27FC236}">
                <a16:creationId xmlns:a16="http://schemas.microsoft.com/office/drawing/2014/main" id="{C3C60E39-F5AA-44B7-BE23-9E4B9BA08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50" y="545172"/>
            <a:ext cx="4231117" cy="167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9140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FC15989-1DE3-4703-8F9A-C88690E27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6" b="6311"/>
          <a:stretch/>
        </p:blipFill>
        <p:spPr>
          <a:xfrm>
            <a:off x="219150" y="485194"/>
            <a:ext cx="8705098" cy="46040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F0881D-B5FD-4013-ABF1-915A0B883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6" r="55206" b="60469"/>
          <a:stretch/>
        </p:blipFill>
        <p:spPr>
          <a:xfrm>
            <a:off x="1823909" y="2029691"/>
            <a:ext cx="7320092" cy="311146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132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JSON format example as applied in Firebase</a:t>
            </a:r>
          </a:p>
        </p:txBody>
      </p:sp>
    </p:spTree>
    <p:extLst>
      <p:ext uri="{BB962C8B-B14F-4D97-AF65-F5344CB8AC3E}">
        <p14:creationId xmlns:p14="http://schemas.microsoft.com/office/powerpoint/2010/main" val="326793573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Console</a:t>
            </a:r>
            <a:endParaRPr dirty="0"/>
          </a:p>
        </p:txBody>
      </p:sp>
      <p:sp>
        <p:nvSpPr>
          <p:cNvPr id="102" name="Google Shape;102;p7"/>
          <p:cNvSpPr txBox="1"/>
          <p:nvPr/>
        </p:nvSpPr>
        <p:spPr>
          <a:xfrm>
            <a:off x="198474" y="470089"/>
            <a:ext cx="8726376" cy="2757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1800"/>
            </a:pPr>
            <a:r>
              <a:rPr lang="en-MY" sz="3600" dirty="0">
                <a:hlinkClick r:id="rId3"/>
              </a:rPr>
              <a:t>https://console.firebase.google.com/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EB8B44-0026-4D79-B91F-4FC817993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4" t="1432" r="1664" b="2622"/>
          <a:stretch/>
        </p:blipFill>
        <p:spPr>
          <a:xfrm>
            <a:off x="1611086" y="1211942"/>
            <a:ext cx="5958114" cy="392198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331C04-F711-4B93-A4FA-EF5B42C15A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133</a:t>
            </a:fld>
            <a:endParaRPr lang="en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Create new project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072B53-8DD3-4591-8C00-73D4FD595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620" y="895337"/>
            <a:ext cx="6340759" cy="42481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0593A5-DDA6-4B79-BEE4-BF14CFB064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903639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Project name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1C89B8-B760-4319-9B35-2BB6FBC46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353" y="737190"/>
            <a:ext cx="6181061" cy="44063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1ADE04-DDB9-4EC9-9D40-F879520F3A62}"/>
              </a:ext>
            </a:extLst>
          </p:cNvPr>
          <p:cNvSpPr txBox="1"/>
          <p:nvPr/>
        </p:nvSpPr>
        <p:spPr>
          <a:xfrm>
            <a:off x="2349624" y="3210021"/>
            <a:ext cx="1580707" cy="307777"/>
          </a:xfrm>
          <a:prstGeom prst="rect">
            <a:avLst/>
          </a:prstGeom>
          <a:solidFill>
            <a:srgbClr val="F6F7F9"/>
          </a:solidFill>
        </p:spPr>
        <p:txBody>
          <a:bodyPr wrap="square" rtlCol="0">
            <a:spAutoFit/>
          </a:bodyPr>
          <a:lstStyle/>
          <a:p>
            <a:r>
              <a:rPr lang="en-MY" dirty="0">
                <a:solidFill>
                  <a:schemeClr val="tx1">
                    <a:lumMod val="75000"/>
                  </a:schemeClr>
                </a:solidFill>
              </a:rPr>
              <a:t>sharefstm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D53D0-6FC9-41D2-AC45-386173E6C7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625793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3206E-1509-407C-8C28-EA2F3E58C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Accept T&amp;C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DE56B-5C0E-4FEA-8086-1AED7B673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823" y="728246"/>
            <a:ext cx="6259033" cy="43989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00C9D-1B54-4AC4-97F7-B1284A7A80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950362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Project ready and continue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8C85EF-B58A-4803-92A4-4620DEF80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967" y="672823"/>
            <a:ext cx="6778509" cy="44529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64312C-AC35-4C27-B028-FCC9C6F4D812}"/>
              </a:ext>
            </a:extLst>
          </p:cNvPr>
          <p:cNvSpPr txBox="1"/>
          <p:nvPr/>
        </p:nvSpPr>
        <p:spPr>
          <a:xfrm>
            <a:off x="4136993" y="3672114"/>
            <a:ext cx="1168400" cy="261610"/>
          </a:xfrm>
          <a:prstGeom prst="rect">
            <a:avLst/>
          </a:prstGeom>
          <a:solidFill>
            <a:srgbClr val="F6F7F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MY" sz="1100" dirty="0"/>
              <a:t>makanapps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52305-F68F-4461-B071-2CBB4223D1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2973071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Realtime database, automatic scaling</a:t>
            </a: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862F417-A585-41AC-90ED-D84E9254D9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3" b="16657"/>
          <a:stretch/>
        </p:blipFill>
        <p:spPr bwMode="auto">
          <a:xfrm>
            <a:off x="940079" y="679178"/>
            <a:ext cx="6247530" cy="446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C31C0D-6FF1-4C0B-951C-B53E87BC04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937564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24B46-240D-4912-98B5-14C8D933E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BE4387-7FA0-4C11-873E-9D5BBF1710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0B4EA-2F78-4FE5-AAA3-85D749E6EE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4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F8EFCAAC-E238-4D31-9089-C8C44855DA04}"/>
              </a:ext>
            </a:extLst>
          </p:cNvPr>
          <p:cNvSpPr/>
          <p:nvPr/>
        </p:nvSpPr>
        <p:spPr>
          <a:xfrm>
            <a:off x="526473" y="935154"/>
            <a:ext cx="713509" cy="6027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1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78664CB5-D664-4D4B-AE41-3924FB6AD6C4}"/>
              </a:ext>
            </a:extLst>
          </p:cNvPr>
          <p:cNvSpPr/>
          <p:nvPr/>
        </p:nvSpPr>
        <p:spPr>
          <a:xfrm>
            <a:off x="2826328" y="475752"/>
            <a:ext cx="713509" cy="6027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2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03C3C26-8729-4196-90E6-E62DDEA9B446}"/>
              </a:ext>
            </a:extLst>
          </p:cNvPr>
          <p:cNvSpPr/>
          <p:nvPr/>
        </p:nvSpPr>
        <p:spPr>
          <a:xfrm>
            <a:off x="8278092" y="1655590"/>
            <a:ext cx="713509" cy="6027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65517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238" y="1251125"/>
            <a:ext cx="5549525" cy="1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7"/>
          <p:cNvSpPr txBox="1"/>
          <p:nvPr/>
        </p:nvSpPr>
        <p:spPr>
          <a:xfrm>
            <a:off x="1098150" y="2655775"/>
            <a:ext cx="69477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4"/>
              </a:rPr>
              <a:t>https://capacitor.ionicframework.com/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ACB6B4-7660-42BC-A46A-E4BCFFFCD9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C491D-F5C5-452B-B8EB-69E2946D2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808A0C-E2C1-4C08-955A-867B010A8D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B9C65-B3CF-4F6C-B304-9E336F8545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75"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91F6979-3A77-4665-86BE-9463ECF8EA8D}"/>
              </a:ext>
            </a:extLst>
          </p:cNvPr>
          <p:cNvSpPr/>
          <p:nvPr/>
        </p:nvSpPr>
        <p:spPr>
          <a:xfrm>
            <a:off x="6213763" y="2562619"/>
            <a:ext cx="810491" cy="73429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1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17051AC-B6C8-4282-BC99-68EB8E3FE9B2}"/>
              </a:ext>
            </a:extLst>
          </p:cNvPr>
          <p:cNvSpPr/>
          <p:nvPr/>
        </p:nvSpPr>
        <p:spPr>
          <a:xfrm>
            <a:off x="7356763" y="3961332"/>
            <a:ext cx="810491" cy="73429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4828210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Enable test mode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DCE978-331E-4AE7-A3A6-B4550AC1B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378" y="693380"/>
            <a:ext cx="6482228" cy="44501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90D3C-6D57-4DC2-91B5-9CE482FA1D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3803527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AE7A0F-4882-479E-84A2-57A86B072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488" y="857035"/>
            <a:ext cx="7133023" cy="40163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Firestore : add Firebase to app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C1A76F3-B521-44B1-B87F-67A18E51ADA5}"/>
              </a:ext>
            </a:extLst>
          </p:cNvPr>
          <p:cNvSpPr/>
          <p:nvPr/>
        </p:nvSpPr>
        <p:spPr>
          <a:xfrm>
            <a:off x="4390955" y="2332264"/>
            <a:ext cx="558800" cy="478971"/>
          </a:xfrm>
          <a:prstGeom prst="downArrow">
            <a:avLst/>
          </a:prstGeom>
          <a:solidFill>
            <a:schemeClr val="accent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301350-2B21-4CC4-94B0-B221856139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5112182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46562-9665-44C0-9C0F-B72B0A2BF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Web Apps Firebase Configuration : Copy the highlighted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CE698D-5ECC-4EB4-BA16-C198B16A00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D18C9A-B68B-4E74-B20E-D239C32ED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362" y="726674"/>
            <a:ext cx="5241040" cy="441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5204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144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401952" y="1973745"/>
            <a:ext cx="8034572" cy="1585049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6500" b="1" i="1" dirty="0">
                <a:solidFill>
                  <a:schemeClr val="bg1"/>
                </a:solidFill>
              </a:rPr>
              <a:t>T11 Auth + Register</a:t>
            </a: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(daftar pengguna)</a:t>
            </a:r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sp>
        <p:nvSpPr>
          <p:cNvPr id="8" name="Google Shape;71;p14">
            <a:extLst>
              <a:ext uri="{FF2B5EF4-FFF2-40B4-BE49-F238E27FC236}">
                <a16:creationId xmlns:a16="http://schemas.microsoft.com/office/drawing/2014/main" id="{6048AA57-3409-42A1-97C4-DAAAA9B32C8E}"/>
              </a:ext>
            </a:extLst>
          </p:cNvPr>
          <p:cNvSpPr txBox="1">
            <a:spLocks/>
          </p:cNvSpPr>
          <p:nvPr/>
        </p:nvSpPr>
        <p:spPr>
          <a:xfrm>
            <a:off x="6469342" y="222367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0AEA450-DDAE-4607-B030-1DD0CB7C3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724765" y="523577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Two-Factor Authentication for Online Banking | IdenTrust">
            <a:extLst>
              <a:ext uri="{FF2B5EF4-FFF2-40B4-BE49-F238E27FC236}">
                <a16:creationId xmlns:a16="http://schemas.microsoft.com/office/drawing/2014/main" id="{64E1B9EB-0EF8-4F4B-9920-92DD55BC1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72" y="2962094"/>
            <a:ext cx="1897819" cy="189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13137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046313-32FA-44F3-8087-009BDE6C93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63" t="14951" r="44517" b="8003"/>
          <a:stretch/>
        </p:blipFill>
        <p:spPr>
          <a:xfrm>
            <a:off x="6007184" y="-7776"/>
            <a:ext cx="3136816" cy="51454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b="1" dirty="0"/>
              <a:t>Create new Ionic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145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466859" y="1797714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b="1" dirty="0">
                <a:solidFill>
                  <a:schemeClr val="bg2"/>
                </a:solidFill>
              </a:rPr>
              <a:t>ionic start sharefstm blank</a:t>
            </a:r>
          </a:p>
          <a:p>
            <a:endParaRPr lang="en-MY" sz="3200" dirty="0">
              <a:solidFill>
                <a:schemeClr val="bg2"/>
              </a:solidFill>
            </a:endParaRPr>
          </a:p>
          <a:p>
            <a:r>
              <a:rPr lang="en-MY" sz="3200" dirty="0">
                <a:solidFill>
                  <a:schemeClr val="bg2"/>
                </a:solidFill>
              </a:rPr>
              <a:t>Page 1: home</a:t>
            </a:r>
          </a:p>
        </p:txBody>
      </p:sp>
    </p:spTree>
    <p:extLst>
      <p:ext uri="{BB962C8B-B14F-4D97-AF65-F5344CB8AC3E}">
        <p14:creationId xmlns:p14="http://schemas.microsoft.com/office/powerpoint/2010/main" val="386994575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AB5D02-7251-4C3F-9604-638B5C7565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7" t="3637" r="6061" b="3165"/>
          <a:stretch/>
        </p:blipFill>
        <p:spPr>
          <a:xfrm>
            <a:off x="0" y="0"/>
            <a:ext cx="9144000" cy="53084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146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773478" y="619050"/>
            <a:ext cx="3621266" cy="283239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FD2B3AE-F1F8-46F1-B1DD-4CF18E0D5585}"/>
              </a:ext>
            </a:extLst>
          </p:cNvPr>
          <p:cNvSpPr txBox="1">
            <a:spLocks/>
          </p:cNvSpPr>
          <p:nvPr/>
        </p:nvSpPr>
        <p:spPr>
          <a:xfrm>
            <a:off x="0" y="16350"/>
            <a:ext cx="4473750" cy="602700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accent3"/>
                </a:solidFill>
              </a:rPr>
              <a:t>Filename src/app/home/home.page.html</a:t>
            </a:r>
          </a:p>
        </p:txBody>
      </p:sp>
    </p:spTree>
    <p:extLst>
      <p:ext uri="{BB962C8B-B14F-4D97-AF65-F5344CB8AC3E}">
        <p14:creationId xmlns:p14="http://schemas.microsoft.com/office/powerpoint/2010/main" val="53255085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Paste the Firebase configuration to environtment.ts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147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617674" y="619050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dirty="0">
                <a:solidFill>
                  <a:schemeClr val="bg2"/>
                </a:solidFill>
              </a:rPr>
              <a:t>In environment.ts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B51EBC-EA1F-47BD-8D90-69DB79A0B579}"/>
              </a:ext>
            </a:extLst>
          </p:cNvPr>
          <p:cNvSpPr txBox="1"/>
          <p:nvPr/>
        </p:nvSpPr>
        <p:spPr>
          <a:xfrm>
            <a:off x="867347" y="1171067"/>
            <a:ext cx="740930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800" dirty="0"/>
              <a:t>…</a:t>
            </a:r>
          </a:p>
          <a:p>
            <a:r>
              <a:rPr lang="en-MY" sz="1800" dirty="0"/>
              <a:t>export const </a:t>
            </a:r>
            <a:r>
              <a:rPr lang="en-MY" sz="1800"/>
              <a:t>environment : </a:t>
            </a:r>
            <a:r>
              <a:rPr lang="en-MY" sz="1800" dirty="0"/>
              <a:t>{</a:t>
            </a:r>
          </a:p>
          <a:p>
            <a:r>
              <a:rPr lang="en-MY" sz="1800" dirty="0"/>
              <a:t>  production: false,</a:t>
            </a:r>
          </a:p>
          <a:p>
            <a:r>
              <a:rPr lang="en-MY" sz="1800" dirty="0"/>
              <a:t>  firebaseConfig: {</a:t>
            </a:r>
          </a:p>
          <a:p>
            <a:r>
              <a:rPr lang="en-MY" sz="1800" dirty="0"/>
              <a:t>    apiKey: "AIzXXXXXXXXXXXXXXXWZMPN90HFrp4",</a:t>
            </a:r>
          </a:p>
          <a:p>
            <a:r>
              <a:rPr lang="en-MY" sz="1800" dirty="0"/>
              <a:t>    authDomain: "test-projeXXXXXXX.firebaseapp.com",</a:t>
            </a:r>
          </a:p>
          <a:p>
            <a:r>
              <a:rPr lang="en-MY" sz="1800" dirty="0"/>
              <a:t>    databaseURL: "https://test-projeXXXXXXX.firebaseio.com",</a:t>
            </a:r>
          </a:p>
          <a:p>
            <a:r>
              <a:rPr lang="en-MY" sz="1800" dirty="0"/>
              <a:t>    projectId: "test-projeXXXXXXX7",</a:t>
            </a:r>
          </a:p>
          <a:p>
            <a:r>
              <a:rPr lang="en-MY" sz="1800" dirty="0"/>
              <a:t>    storageBucket: "test-projeXXXXXXXX.appspot.com",</a:t>
            </a:r>
          </a:p>
          <a:p>
            <a:r>
              <a:rPr lang="en-MY" sz="1800" dirty="0"/>
              <a:t>    messagingSenderId: "446XXXXXX105"</a:t>
            </a:r>
          </a:p>
          <a:p>
            <a:r>
              <a:rPr lang="en-MY" sz="1800" dirty="0"/>
              <a:t>  }</a:t>
            </a:r>
          </a:p>
          <a:p>
            <a:r>
              <a:rPr lang="en-MY" sz="1800" dirty="0"/>
              <a:t>};</a:t>
            </a:r>
          </a:p>
          <a:p>
            <a:r>
              <a:rPr lang="en-MY" sz="1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4597500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E836-4120-4DEB-8CB7-E8133B1B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Install AngularFirebase plugins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D237C-4607-47EB-B4F6-D488BE07F1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148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E81AE-AFAE-4FAE-B98D-2F8572D1BBB2}"/>
              </a:ext>
            </a:extLst>
          </p:cNvPr>
          <p:cNvSpPr txBox="1">
            <a:spLocks/>
          </p:cNvSpPr>
          <p:nvPr/>
        </p:nvSpPr>
        <p:spPr>
          <a:xfrm>
            <a:off x="775121" y="1147723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nb-NO" sz="2800" dirty="0">
                <a:solidFill>
                  <a:schemeClr val="bg2"/>
                </a:solidFill>
              </a:rPr>
              <a:t>npm install firebase @angular/fire --save</a:t>
            </a:r>
          </a:p>
        </p:txBody>
      </p:sp>
    </p:spTree>
    <p:extLst>
      <p:ext uri="{BB962C8B-B14F-4D97-AF65-F5344CB8AC3E}">
        <p14:creationId xmlns:p14="http://schemas.microsoft.com/office/powerpoint/2010/main" val="297119476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C2ADD-CEA2-4A6C-B010-7031F69C0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Filename    src/app/app.module.ts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EB7714-13F7-41EA-83DD-13DDA79FAF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149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E7AB53-5F04-49D1-B684-2CAB64CAF4F8}"/>
              </a:ext>
            </a:extLst>
          </p:cNvPr>
          <p:cNvSpPr txBox="1"/>
          <p:nvPr/>
        </p:nvSpPr>
        <p:spPr>
          <a:xfrm>
            <a:off x="867347" y="845485"/>
            <a:ext cx="740930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dirty="0"/>
              <a:t>//src/app/app.module.ts</a:t>
            </a:r>
            <a:endParaRPr lang="en-MY" sz="2400" dirty="0"/>
          </a:p>
          <a:p>
            <a:r>
              <a:rPr lang="en-MY" sz="2400" dirty="0"/>
              <a:t>…</a:t>
            </a:r>
          </a:p>
          <a:p>
            <a:r>
              <a:rPr lang="en-MY" sz="1800" dirty="0"/>
              <a:t>//firebase &amp; auth</a:t>
            </a:r>
          </a:p>
          <a:p>
            <a:r>
              <a:rPr lang="en-MY" sz="1800" dirty="0"/>
              <a:t>import { </a:t>
            </a:r>
            <a:r>
              <a:rPr lang="en-MY" sz="1800" b="1" dirty="0"/>
              <a:t>AngularFireModule</a:t>
            </a:r>
            <a:r>
              <a:rPr lang="en-MY" sz="1800" dirty="0"/>
              <a:t> } from '@angular/fire';</a:t>
            </a:r>
          </a:p>
          <a:p>
            <a:r>
              <a:rPr lang="en-MY" sz="1800" dirty="0"/>
              <a:t>import { </a:t>
            </a:r>
            <a:r>
              <a:rPr lang="en-MY" sz="1800" b="1" dirty="0"/>
              <a:t>AngularFireAuthModule</a:t>
            </a:r>
            <a:r>
              <a:rPr lang="en-MY" sz="1800" dirty="0"/>
              <a:t> } from '@angular/fire/auth</a:t>
            </a:r>
            <a:r>
              <a:rPr lang="fr-FR" sz="1800" dirty="0"/>
              <a:t>'</a:t>
            </a:r>
            <a:r>
              <a:rPr lang="en-MY" sz="1800" dirty="0"/>
              <a:t>;</a:t>
            </a:r>
          </a:p>
          <a:p>
            <a:r>
              <a:rPr lang="fr-FR" sz="1800" dirty="0"/>
              <a:t>import { </a:t>
            </a:r>
            <a:r>
              <a:rPr lang="fr-FR" sz="1800" b="1" dirty="0"/>
              <a:t>environment</a:t>
            </a:r>
            <a:r>
              <a:rPr lang="fr-FR" sz="1800" dirty="0"/>
              <a:t> } from '../environments/environment';</a:t>
            </a:r>
          </a:p>
          <a:p>
            <a:r>
              <a:rPr lang="en-MY" sz="2400" dirty="0"/>
              <a:t>…</a:t>
            </a:r>
          </a:p>
          <a:p>
            <a:r>
              <a:rPr lang="en-MY" sz="1800" dirty="0"/>
              <a:t>imports: [BrowserModule, IonicModule.forRoot(), AppRoutingModule,</a:t>
            </a:r>
          </a:p>
          <a:p>
            <a:r>
              <a:rPr lang="en-MY" sz="1800" dirty="0"/>
              <a:t>  //firebase &amp; auth</a:t>
            </a:r>
          </a:p>
          <a:p>
            <a:r>
              <a:rPr lang="en-MY" sz="1800" dirty="0"/>
              <a:t>  </a:t>
            </a:r>
            <a:r>
              <a:rPr lang="en-MY" sz="1800" b="1" dirty="0"/>
              <a:t>AngularFireAuthModule</a:t>
            </a:r>
            <a:r>
              <a:rPr lang="en-MY" sz="1800" dirty="0"/>
              <a:t>,</a:t>
            </a:r>
          </a:p>
          <a:p>
            <a:r>
              <a:rPr lang="en-MY" sz="1800" dirty="0"/>
              <a:t>  </a:t>
            </a:r>
            <a:r>
              <a:rPr lang="en-MY" sz="1800" b="1" dirty="0"/>
              <a:t>AngularFireModule</a:t>
            </a:r>
            <a:r>
              <a:rPr lang="en-MY" sz="1800" dirty="0"/>
              <a:t>.initializeApp(environment.firebaseConfig),</a:t>
            </a:r>
          </a:p>
          <a:p>
            <a:r>
              <a:rPr lang="en-MY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10970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>
            <a:spLocks noGrp="1"/>
          </p:cNvSpPr>
          <p:nvPr>
            <p:ph type="title"/>
          </p:nvPr>
        </p:nvSpPr>
        <p:spPr>
          <a:xfrm>
            <a:off x="46725" y="3597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IONIC?</a:t>
            </a:r>
            <a:endParaRPr sz="3600"/>
          </a:p>
        </p:txBody>
      </p:sp>
      <p:sp>
        <p:nvSpPr>
          <p:cNvPr id="309" name="Google Shape;309;p38"/>
          <p:cNvSpPr txBox="1">
            <a:spLocks noGrp="1"/>
          </p:cNvSpPr>
          <p:nvPr>
            <p:ph type="body" idx="1"/>
          </p:nvPr>
        </p:nvSpPr>
        <p:spPr>
          <a:xfrm>
            <a:off x="46725" y="1086150"/>
            <a:ext cx="2973900" cy="29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Framework specifically to develop apps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Multiple platforms-Android, IOS, Windows, Amazon etc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Apps development using HTML &amp; Typescript (subset of Javascript)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Plugins (camera, thumbprint, bluetooth, printer etc etc etc)</a:t>
            </a:r>
            <a:endParaRPr sz="1800"/>
          </a:p>
        </p:txBody>
      </p:sp>
      <p:pic>
        <p:nvPicPr>
          <p:cNvPr id="310" name="Google Shape;310;p38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5300" y="685650"/>
            <a:ext cx="3911026" cy="231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8" descr="Portrait-oriented black smaptphon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4088" y="359762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8" descr="File:Ionic Logo.sv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3088" y="1152275"/>
            <a:ext cx="2635450" cy="91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8" descr="File:LogoIonic.pn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7683" y="1152270"/>
            <a:ext cx="1248625" cy="13859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3D2EF1-23FF-4665-991F-5522A2E01F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E836-4120-4DEB-8CB7-E8133B1B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globally accessible functions in folder 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D237C-4607-47EB-B4F6-D488BE07F1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150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E81AE-AFAE-4FAE-B98D-2F8572D1BBB2}"/>
              </a:ext>
            </a:extLst>
          </p:cNvPr>
          <p:cNvSpPr txBox="1">
            <a:spLocks/>
          </p:cNvSpPr>
          <p:nvPr/>
        </p:nvSpPr>
        <p:spPr>
          <a:xfrm>
            <a:off x="527309" y="619050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dirty="0">
                <a:solidFill>
                  <a:schemeClr val="bg2"/>
                </a:solidFill>
              </a:rPr>
              <a:t>ionic g service services/</a:t>
            </a:r>
            <a:r>
              <a:rPr lang="en-MY" sz="3200" b="1" dirty="0">
                <a:solidFill>
                  <a:srgbClr val="FF0000"/>
                </a:solidFill>
              </a:rPr>
              <a:t>firebase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C966-6A91-499C-9459-4943989C7370}"/>
              </a:ext>
            </a:extLst>
          </p:cNvPr>
          <p:cNvSpPr txBox="1"/>
          <p:nvPr/>
        </p:nvSpPr>
        <p:spPr>
          <a:xfrm>
            <a:off x="867347" y="1221750"/>
            <a:ext cx="74093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 { AngularFireAuth } from '@angular/fire/auth';</a:t>
            </a:r>
            <a:endParaRPr lang="en-MY" dirty="0"/>
          </a:p>
          <a:p>
            <a:r>
              <a:rPr lang="en-MY" dirty="0"/>
              <a:t>…</a:t>
            </a:r>
          </a:p>
          <a:p>
            <a:r>
              <a:rPr lang="en-MY" dirty="0"/>
              <a:t>export class FirebaseService {</a:t>
            </a:r>
          </a:p>
          <a:p>
            <a:r>
              <a:rPr lang="en-MY" dirty="0"/>
              <a:t> </a:t>
            </a:r>
          </a:p>
          <a:p>
            <a:r>
              <a:rPr lang="en-MY" dirty="0"/>
              <a:t>  constructor(</a:t>
            </a:r>
          </a:p>
          <a:p>
            <a:r>
              <a:rPr lang="en-MY" dirty="0"/>
              <a:t>    private afAuth: AngularFireAuth</a:t>
            </a:r>
          </a:p>
          <a:p>
            <a:r>
              <a:rPr lang="en-MY" dirty="0"/>
              <a:t>  ) { }</a:t>
            </a:r>
          </a:p>
          <a:p>
            <a:r>
              <a:rPr lang="en-MY" dirty="0"/>
              <a:t> </a:t>
            </a:r>
          </a:p>
          <a:p>
            <a:r>
              <a:rPr lang="en-MY" dirty="0"/>
              <a:t>  registerUser(email, password) {</a:t>
            </a:r>
          </a:p>
          <a:p>
            <a:r>
              <a:rPr lang="en-MY" dirty="0"/>
              <a:t>    return new Promise&lt;any&gt;((resolve, reject) =&gt; {</a:t>
            </a:r>
          </a:p>
          <a:p>
            <a:r>
              <a:rPr lang="en-MY" dirty="0"/>
              <a:t> </a:t>
            </a:r>
          </a:p>
          <a:p>
            <a:r>
              <a:rPr lang="en-MY" dirty="0"/>
              <a:t>      this.afAuth.createUserWithEmailAndPassword(email, password)</a:t>
            </a:r>
          </a:p>
          <a:p>
            <a:r>
              <a:rPr lang="en-MY" dirty="0"/>
              <a:t>        .then(</a:t>
            </a:r>
          </a:p>
          <a:p>
            <a:r>
              <a:rPr lang="en-MY" dirty="0"/>
              <a:t>          res =&gt; resolve(res),</a:t>
            </a:r>
          </a:p>
          <a:p>
            <a:r>
              <a:rPr lang="en-MY" dirty="0"/>
              <a:t>          err =&gt; reject(err))</a:t>
            </a:r>
          </a:p>
          <a:p>
            <a:r>
              <a:rPr lang="en-MY" dirty="0"/>
              <a:t>    })</a:t>
            </a:r>
          </a:p>
          <a:p>
            <a:r>
              <a:rPr lang="en-MY" dirty="0"/>
              <a:t>  }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13549828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C9954A-DBF9-460F-ADA2-59B953546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103" y="0"/>
            <a:ext cx="3000897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another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151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708509" y="1753286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600" b="1" dirty="0">
                <a:solidFill>
                  <a:schemeClr val="bg2"/>
                </a:solidFill>
              </a:rPr>
              <a:t>ionic g page daftar</a:t>
            </a:r>
          </a:p>
          <a:p>
            <a:endParaRPr lang="en-MY" sz="3200" dirty="0">
              <a:solidFill>
                <a:schemeClr val="bg2"/>
              </a:solidFill>
            </a:endParaRPr>
          </a:p>
          <a:p>
            <a:r>
              <a:rPr lang="en-MY" sz="3200" dirty="0">
                <a:solidFill>
                  <a:schemeClr val="bg2"/>
                </a:solidFill>
              </a:rPr>
              <a:t>Page 2: daftar</a:t>
            </a:r>
          </a:p>
        </p:txBody>
      </p:sp>
    </p:spTree>
    <p:extLst>
      <p:ext uri="{BB962C8B-B14F-4D97-AF65-F5344CB8AC3E}">
        <p14:creationId xmlns:p14="http://schemas.microsoft.com/office/powerpoint/2010/main" val="337066148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1A6AA1-DEDF-4C74-9EC3-E1BE906A01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4" t="4040" r="6786" b="451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152</a:t>
            </a:fld>
            <a:endParaRPr lang="e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5E1510-C9A3-4D1F-9451-5C84830932DE}"/>
              </a:ext>
            </a:extLst>
          </p:cNvPr>
          <p:cNvSpPr txBox="1">
            <a:spLocks/>
          </p:cNvSpPr>
          <p:nvPr/>
        </p:nvSpPr>
        <p:spPr>
          <a:xfrm>
            <a:off x="0" y="16350"/>
            <a:ext cx="4473750" cy="602700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>
                <a:solidFill>
                  <a:schemeClr val="accent3"/>
                </a:solidFill>
              </a:rPr>
              <a:t>Filename src/app/daftar/daftar.page.html</a:t>
            </a:r>
            <a:endParaRPr lang="en-MY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02433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DAAB95-FA21-4489-8312-48EA04D16A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3" t="3942" r="6785" b="4856"/>
          <a:stretch/>
        </p:blipFill>
        <p:spPr>
          <a:xfrm>
            <a:off x="0" y="-10289"/>
            <a:ext cx="9144000" cy="51537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src/app/daftar/daftar.page.html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153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6874" y="4656667"/>
            <a:ext cx="5708707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0019003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C18C16-A258-4E54-8804-6E0D3256C6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4" t="4040" r="5682" b="491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src/app/daftar/</a:t>
            </a:r>
            <a:r>
              <a:rPr lang="en-MY" dirty="0" err="1">
                <a:solidFill>
                  <a:schemeClr val="accent3"/>
                </a:solidFill>
              </a:rPr>
              <a:t>daftar.page.ts</a:t>
            </a:r>
            <a:endParaRPr lang="en-MY" dirty="0">
              <a:solidFill>
                <a:schemeClr val="accent3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154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5607" y="919296"/>
            <a:ext cx="4602737" cy="251413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6019301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D36E01-D0FD-47B4-827B-EC50D3320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5" t="4445" r="5076" b="4781"/>
          <a:stretch/>
        </p:blipFill>
        <p:spPr>
          <a:xfrm>
            <a:off x="0" y="0"/>
            <a:ext cx="9144000" cy="51358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src/app/daftar/</a:t>
            </a:r>
            <a:r>
              <a:rPr lang="en-MY" dirty="0" err="1">
                <a:solidFill>
                  <a:schemeClr val="accent3"/>
                </a:solidFill>
              </a:rPr>
              <a:t>daftar.page.ts</a:t>
            </a:r>
            <a:endParaRPr lang="en-MY" dirty="0">
              <a:solidFill>
                <a:schemeClr val="accent3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155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6875" y="1598169"/>
            <a:ext cx="4794307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81991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69B1D-1964-4AAB-83BE-0422FEBB0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A7E7F4-EC3B-40A2-9036-73F2908A9D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87939E-D909-4BD0-80F0-2865E9434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6250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157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569464" y="1973745"/>
            <a:ext cx="7699544" cy="1692771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7200" b="1" i="1" dirty="0">
                <a:solidFill>
                  <a:schemeClr val="bg1"/>
                </a:solidFill>
              </a:rPr>
              <a:t>T12 Auth + Login</a:t>
            </a:r>
            <a:endParaRPr lang="en-MY" sz="20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(pengesahan pengguna)</a:t>
            </a:r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sp>
        <p:nvSpPr>
          <p:cNvPr id="8" name="Google Shape;71;p14">
            <a:extLst>
              <a:ext uri="{FF2B5EF4-FFF2-40B4-BE49-F238E27FC236}">
                <a16:creationId xmlns:a16="http://schemas.microsoft.com/office/drawing/2014/main" id="{6048AA57-3409-42A1-97C4-DAAAA9B32C8E}"/>
              </a:ext>
            </a:extLst>
          </p:cNvPr>
          <p:cNvSpPr txBox="1">
            <a:spLocks/>
          </p:cNvSpPr>
          <p:nvPr/>
        </p:nvSpPr>
        <p:spPr>
          <a:xfrm>
            <a:off x="6469342" y="222367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0AEA450-DDAE-4607-B030-1DD0CB7C3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724765" y="523577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Two-Factor Authentication for Online Banking | IdenTrust">
            <a:extLst>
              <a:ext uri="{FF2B5EF4-FFF2-40B4-BE49-F238E27FC236}">
                <a16:creationId xmlns:a16="http://schemas.microsoft.com/office/drawing/2014/main" id="{64E1B9EB-0EF8-4F4B-9920-92DD55BC1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72" y="2962094"/>
            <a:ext cx="1897819" cy="189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84594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71;p14">
            <a:extLst>
              <a:ext uri="{FF2B5EF4-FFF2-40B4-BE49-F238E27FC236}">
                <a16:creationId xmlns:a16="http://schemas.microsoft.com/office/drawing/2014/main" id="{AE83E5C6-A6B9-4B7B-B97A-24152E5A6D24}"/>
              </a:ext>
            </a:extLst>
          </p:cNvPr>
          <p:cNvSpPr txBox="1">
            <a:spLocks/>
          </p:cNvSpPr>
          <p:nvPr/>
        </p:nvSpPr>
        <p:spPr>
          <a:xfrm>
            <a:off x="2127690" y="4354299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3600" b="1" dirty="0">
                <a:solidFill>
                  <a:schemeClr val="accent3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3600" b="1" dirty="0">
              <a:solidFill>
                <a:schemeClr val="accent3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7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B47EE4F0-3F4A-4950-8EDE-DB476E638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778795"/>
            <a:ext cx="1530495" cy="153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03863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E836-4120-4DEB-8CB7-E8133B1B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globally accessible functions in folder 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D237C-4607-47EB-B4F6-D488BE07F1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159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E81AE-AFAE-4FAE-B98D-2F8572D1BBB2}"/>
              </a:ext>
            </a:extLst>
          </p:cNvPr>
          <p:cNvSpPr txBox="1">
            <a:spLocks/>
          </p:cNvSpPr>
          <p:nvPr/>
        </p:nvSpPr>
        <p:spPr>
          <a:xfrm>
            <a:off x="527309" y="619050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dirty="0">
                <a:solidFill>
                  <a:schemeClr val="bg2"/>
                </a:solidFill>
              </a:rPr>
              <a:t>ionic g service services/</a:t>
            </a:r>
            <a:r>
              <a:rPr lang="en-MY" sz="3200" b="1" dirty="0">
                <a:solidFill>
                  <a:srgbClr val="FF0000"/>
                </a:solidFill>
              </a:rPr>
              <a:t>firebase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C966-6A91-499C-9459-4943989C7370}"/>
              </a:ext>
            </a:extLst>
          </p:cNvPr>
          <p:cNvSpPr txBox="1"/>
          <p:nvPr/>
        </p:nvSpPr>
        <p:spPr>
          <a:xfrm>
            <a:off x="806077" y="1303571"/>
            <a:ext cx="78737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import { AngularFireAuth } from '@angular/fire/auth';</a:t>
            </a:r>
            <a:endParaRPr lang="en-MY" sz="2000" dirty="0"/>
          </a:p>
          <a:p>
            <a:r>
              <a:rPr lang="en-MY" sz="2000" dirty="0"/>
              <a:t>…</a:t>
            </a:r>
          </a:p>
          <a:p>
            <a:r>
              <a:rPr lang="en-MY" sz="2000" b="1" dirty="0"/>
              <a:t>loginUser</a:t>
            </a:r>
            <a:r>
              <a:rPr lang="en-MY" sz="2000" dirty="0"/>
              <a:t>(email, password) { //function loginUser</a:t>
            </a:r>
          </a:p>
          <a:p>
            <a:r>
              <a:rPr lang="en-MY" sz="2000" dirty="0"/>
              <a:t>    return new </a:t>
            </a:r>
            <a:r>
              <a:rPr lang="en-MY" sz="2000" b="1" dirty="0"/>
              <a:t>Promise</a:t>
            </a:r>
            <a:r>
              <a:rPr lang="en-MY" sz="2000" dirty="0"/>
              <a:t>&lt;any&gt;((resolve, reject) =&gt; {</a:t>
            </a:r>
          </a:p>
          <a:p>
            <a:r>
              <a:rPr lang="en-MY" sz="2000" dirty="0"/>
              <a:t>	//authenticating with email &amp; password</a:t>
            </a:r>
          </a:p>
          <a:p>
            <a:r>
              <a:rPr lang="en-MY" sz="2000" dirty="0"/>
              <a:t>      this.afAuth.</a:t>
            </a:r>
            <a:r>
              <a:rPr lang="en-MY" sz="2000" b="1" dirty="0"/>
              <a:t>signInWithEmailAndPassword</a:t>
            </a:r>
            <a:r>
              <a:rPr lang="en-MY" sz="2000" dirty="0"/>
              <a:t>(email, password)</a:t>
            </a:r>
          </a:p>
          <a:p>
            <a:r>
              <a:rPr lang="en-MY" sz="2000" dirty="0"/>
              <a:t>        .then(</a:t>
            </a:r>
          </a:p>
          <a:p>
            <a:r>
              <a:rPr lang="en-MY" sz="2000" dirty="0"/>
              <a:t>          res =&gt; resolve(res),  //successful</a:t>
            </a:r>
          </a:p>
          <a:p>
            <a:r>
              <a:rPr lang="en-MY" sz="2000" dirty="0"/>
              <a:t>          err =&gt; reject(err))  //rejected</a:t>
            </a:r>
          </a:p>
          <a:p>
            <a:r>
              <a:rPr lang="en-MY" sz="2000" dirty="0"/>
              <a:t>    })</a:t>
            </a:r>
          </a:p>
          <a:p>
            <a:r>
              <a:rPr lang="en-MY" sz="2000" dirty="0"/>
              <a:t>  }//end loginUser</a:t>
            </a:r>
          </a:p>
          <a:p>
            <a:r>
              <a:rPr lang="en-MY" sz="2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87582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>
            <a:spLocks noGrp="1"/>
          </p:cNvSpPr>
          <p:nvPr>
            <p:ph type="title"/>
          </p:nvPr>
        </p:nvSpPr>
        <p:spPr>
          <a:xfrm>
            <a:off x="46725" y="3597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IONIC?</a:t>
            </a:r>
            <a:endParaRPr sz="3600"/>
          </a:p>
        </p:txBody>
      </p:sp>
      <p:sp>
        <p:nvSpPr>
          <p:cNvPr id="319" name="Google Shape;319;p39"/>
          <p:cNvSpPr txBox="1">
            <a:spLocks noGrp="1"/>
          </p:cNvSpPr>
          <p:nvPr>
            <p:ph type="body" idx="1"/>
          </p:nvPr>
        </p:nvSpPr>
        <p:spPr>
          <a:xfrm>
            <a:off x="46725" y="1086150"/>
            <a:ext cx="3027000" cy="39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Large COMMUNITY for support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Pre built gestures &amp; animation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100+ UI Components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Everything is OPEN SOURCE</a:t>
            </a:r>
            <a:endParaRPr sz="1800"/>
          </a:p>
        </p:txBody>
      </p:sp>
      <p:pic>
        <p:nvPicPr>
          <p:cNvPr id="320" name="Google Shape;3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1775" y="1220450"/>
            <a:ext cx="5722224" cy="2657847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9"/>
          <p:cNvSpPr txBox="1"/>
          <p:nvPr/>
        </p:nvSpPr>
        <p:spPr>
          <a:xfrm>
            <a:off x="3915438" y="4050850"/>
            <a:ext cx="47349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Built with Ionic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D04F80-F90F-4C2F-866D-0CD74366EC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another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160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708509" y="1753286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600" b="1" dirty="0">
                <a:solidFill>
                  <a:schemeClr val="bg2"/>
                </a:solidFill>
              </a:rPr>
              <a:t>ionic g page login</a:t>
            </a:r>
          </a:p>
          <a:p>
            <a:endParaRPr lang="en-MY" sz="3200" dirty="0">
              <a:solidFill>
                <a:schemeClr val="bg2"/>
              </a:solidFill>
            </a:endParaRPr>
          </a:p>
          <a:p>
            <a:r>
              <a:rPr lang="en-MY" sz="3200" dirty="0">
                <a:solidFill>
                  <a:schemeClr val="bg2"/>
                </a:solidFill>
              </a:rPr>
              <a:t>Page 3: login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5015C-8B2E-4FC5-B150-FBFFAC3CF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688" y="0"/>
            <a:ext cx="29553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9415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A3EDF1-7388-4D39-BD6B-D9F6A5645A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9" t="4310" r="5378" b="4242"/>
          <a:stretch/>
        </p:blipFill>
        <p:spPr>
          <a:xfrm>
            <a:off x="0" y="0"/>
            <a:ext cx="9144000" cy="51782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161</a:t>
            </a:fld>
            <a:endParaRPr lang="e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5E1510-C9A3-4D1F-9451-5C84830932DE}"/>
              </a:ext>
            </a:extLst>
          </p:cNvPr>
          <p:cNvSpPr txBox="1">
            <a:spLocks/>
          </p:cNvSpPr>
          <p:nvPr/>
        </p:nvSpPr>
        <p:spPr>
          <a:xfrm>
            <a:off x="0" y="16350"/>
            <a:ext cx="4473750" cy="602700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accent3"/>
                </a:solidFill>
              </a:rPr>
              <a:t>Filename src/app/login/login.page.html</a:t>
            </a:r>
          </a:p>
        </p:txBody>
      </p:sp>
    </p:spTree>
    <p:extLst>
      <p:ext uri="{BB962C8B-B14F-4D97-AF65-F5344CB8AC3E}">
        <p14:creationId xmlns:p14="http://schemas.microsoft.com/office/powerpoint/2010/main" val="242473997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6FD610-047E-4E06-BE57-389D1C577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src/app/login/login.page.html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162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6875" y="4620771"/>
            <a:ext cx="5431900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6EED4C-1A6A-4B15-8CA6-6A429467DE74}"/>
              </a:ext>
            </a:extLst>
          </p:cNvPr>
          <p:cNvSpPr/>
          <p:nvPr/>
        </p:nvSpPr>
        <p:spPr>
          <a:xfrm>
            <a:off x="5569527" y="2440531"/>
            <a:ext cx="1918855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97B5C17-8CC3-47EC-9176-2B7D235A5D57}"/>
              </a:ext>
            </a:extLst>
          </p:cNvPr>
          <p:cNvSpPr/>
          <p:nvPr/>
        </p:nvSpPr>
        <p:spPr>
          <a:xfrm>
            <a:off x="5507182" y="619050"/>
            <a:ext cx="1724891" cy="3160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F12FB7-DD92-4AD0-A3A0-44B1DDD798B7}"/>
              </a:ext>
            </a:extLst>
          </p:cNvPr>
          <p:cNvSpPr/>
          <p:nvPr/>
        </p:nvSpPr>
        <p:spPr>
          <a:xfrm>
            <a:off x="5853545" y="1925956"/>
            <a:ext cx="1967347" cy="256135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0672995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src/app/login/login.page.ts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163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151777-0D7D-45C8-B053-160A373CA705}"/>
              </a:ext>
            </a:extLst>
          </p:cNvPr>
          <p:cNvSpPr txBox="1"/>
          <p:nvPr/>
        </p:nvSpPr>
        <p:spPr>
          <a:xfrm>
            <a:off x="533401" y="619050"/>
            <a:ext cx="85388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dirty="0"/>
              <a:t>…</a:t>
            </a:r>
          </a:p>
          <a:p>
            <a:endParaRPr lang="en-MY" sz="2000" dirty="0"/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cubalogin(value) {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this.fService.loginUser(this.email, this.password)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.then(res =&gt; {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console.log(res);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this.errorMessage = "";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//this.navCtrl.navigateForward('/dashboard');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}, err =&gt; {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this.errorMessage = err.message;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})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}//end cubalogin</a:t>
            </a:r>
          </a:p>
          <a:p>
            <a:endParaRPr lang="en-MY" sz="2000" dirty="0"/>
          </a:p>
          <a:p>
            <a:r>
              <a:rPr lang="en-MY" sz="2000" dirty="0"/>
              <a:t>…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533401" y="1221750"/>
            <a:ext cx="2770909" cy="385377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1655438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71;p14">
            <a:extLst>
              <a:ext uri="{FF2B5EF4-FFF2-40B4-BE49-F238E27FC236}">
                <a16:creationId xmlns:a16="http://schemas.microsoft.com/office/drawing/2014/main" id="{AE83E5C6-A6B9-4B7B-B97A-24152E5A6D24}"/>
              </a:ext>
            </a:extLst>
          </p:cNvPr>
          <p:cNvSpPr txBox="1">
            <a:spLocks/>
          </p:cNvSpPr>
          <p:nvPr/>
        </p:nvSpPr>
        <p:spPr>
          <a:xfrm>
            <a:off x="2127690" y="4354299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3600" b="1" dirty="0">
                <a:solidFill>
                  <a:schemeClr val="accent3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3600" b="1" dirty="0">
              <a:solidFill>
                <a:schemeClr val="accent3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7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B47EE4F0-3F4A-4950-8EDE-DB476E638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778795"/>
            <a:ext cx="1530495" cy="153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44671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165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59228" y="1697596"/>
            <a:ext cx="6478055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bg1"/>
                </a:solidFill>
              </a:rPr>
              <a:t>T13 Carian</a:t>
            </a:r>
            <a:endParaRPr lang="en-MY" sz="32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(search records)</a:t>
            </a:r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sp>
        <p:nvSpPr>
          <p:cNvPr id="8" name="Google Shape;71;p14">
            <a:extLst>
              <a:ext uri="{FF2B5EF4-FFF2-40B4-BE49-F238E27FC236}">
                <a16:creationId xmlns:a16="http://schemas.microsoft.com/office/drawing/2014/main" id="{6048AA57-3409-42A1-97C4-DAAAA9B32C8E}"/>
              </a:ext>
            </a:extLst>
          </p:cNvPr>
          <p:cNvSpPr txBox="1">
            <a:spLocks/>
          </p:cNvSpPr>
          <p:nvPr/>
        </p:nvSpPr>
        <p:spPr>
          <a:xfrm>
            <a:off x="6469342" y="222367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0AEA450-DDAE-4607-B030-1DD0CB7C3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802047" y="534668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earch icon - Transparent PNG &amp; SVG vector file">
            <a:extLst>
              <a:ext uri="{FF2B5EF4-FFF2-40B4-BE49-F238E27FC236}">
                <a16:creationId xmlns:a16="http://schemas.microsoft.com/office/drawing/2014/main" id="{E1B0AB9B-81C3-46E4-A13F-6C0C9473D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128" y="3271935"/>
            <a:ext cx="1916480" cy="191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99786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166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69993" y="1714327"/>
            <a:ext cx="8804013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bg1"/>
                </a:solidFill>
              </a:rPr>
              <a:t>T14 Kemaskini</a:t>
            </a:r>
            <a:endParaRPr lang="en-MY" sz="32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(update record)</a:t>
            </a:r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sp>
        <p:nvSpPr>
          <p:cNvPr id="8" name="Google Shape;71;p14">
            <a:extLst>
              <a:ext uri="{FF2B5EF4-FFF2-40B4-BE49-F238E27FC236}">
                <a16:creationId xmlns:a16="http://schemas.microsoft.com/office/drawing/2014/main" id="{6048AA57-3409-42A1-97C4-DAAAA9B32C8E}"/>
              </a:ext>
            </a:extLst>
          </p:cNvPr>
          <p:cNvSpPr txBox="1">
            <a:spLocks/>
          </p:cNvSpPr>
          <p:nvPr/>
        </p:nvSpPr>
        <p:spPr>
          <a:xfrm>
            <a:off x="6469342" y="222367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0AEA450-DDAE-4607-B030-1DD0CB7C3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724765" y="523577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31996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167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230381" y="1706732"/>
            <a:ext cx="6683240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bg1"/>
                </a:solidFill>
              </a:rPr>
              <a:t>T15 Padam</a:t>
            </a:r>
            <a:endParaRPr lang="en-MY" sz="32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(delete record)</a:t>
            </a:r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sp>
        <p:nvSpPr>
          <p:cNvPr id="8" name="Google Shape;71;p14">
            <a:extLst>
              <a:ext uri="{FF2B5EF4-FFF2-40B4-BE49-F238E27FC236}">
                <a16:creationId xmlns:a16="http://schemas.microsoft.com/office/drawing/2014/main" id="{6048AA57-3409-42A1-97C4-DAAAA9B32C8E}"/>
              </a:ext>
            </a:extLst>
          </p:cNvPr>
          <p:cNvSpPr txBox="1">
            <a:spLocks/>
          </p:cNvSpPr>
          <p:nvPr/>
        </p:nvSpPr>
        <p:spPr>
          <a:xfrm>
            <a:off x="6469342" y="222367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0AEA450-DDAE-4607-B030-1DD0CB7C3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724765" y="523577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264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Software to start Ionic?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78ABE3-9644-4B47-A5F5-EC6303BF7C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do you need?</a:t>
            </a:r>
            <a:endParaRPr dirty="0"/>
          </a:p>
        </p:txBody>
      </p:sp>
      <p:sp>
        <p:nvSpPr>
          <p:cNvPr id="332" name="Google Shape;332;p4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run IONIC: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Node Package Manager (NPM)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Ionic Cordova Framework</a:t>
            </a:r>
          </a:p>
          <a:p>
            <a:pPr indent="-342900">
              <a:buSzPts val="1800"/>
              <a:buFont typeface="Roboto"/>
              <a:buAutoNum type="arabicPeriod"/>
            </a:pPr>
            <a:r>
              <a:rPr lang="en-MY" sz="1800" dirty="0"/>
              <a:t>Google Chrome Web Browser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dirty="0"/>
          </a:p>
        </p:txBody>
      </p:sp>
      <p:sp>
        <p:nvSpPr>
          <p:cNvPr id="333" name="Google Shape;333;p41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</a:t>
            </a:r>
            <a:r>
              <a:rPr lang="en-MY" sz="1800" b="1" dirty="0"/>
              <a:t>develop/publish app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VSCode OR any other IDE (with Typescript Plugin)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Ionic </a:t>
            </a:r>
            <a:r>
              <a:rPr lang="en-MY" sz="1800" dirty="0"/>
              <a:t>Capacitor</a:t>
            </a:r>
          </a:p>
          <a:p>
            <a:pPr indent="-342900">
              <a:buSzPts val="1800"/>
              <a:buFont typeface="Roboto"/>
              <a:buAutoNum type="arabicPeriod"/>
            </a:pPr>
            <a:r>
              <a:rPr lang="en-US" sz="1800" dirty="0"/>
              <a:t>Android SDK or </a:t>
            </a:r>
            <a:r>
              <a:rPr lang="en-US" sz="1800" dirty="0" err="1"/>
              <a:t>Xcode</a:t>
            </a:r>
            <a:r>
              <a:rPr lang="en-US" sz="1800" dirty="0"/>
              <a:t> - </a:t>
            </a:r>
            <a:r>
              <a:rPr lang="en-US" sz="1800" i="1" dirty="0"/>
              <a:t>can be done later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5BEFF9-C5E5-48B8-B392-09A0483E5E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D7CCCB-0761-4D7A-BCAE-D7D621E0C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060" y="0"/>
            <a:ext cx="4822940" cy="5143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F4D0F6-8089-4B7D-813E-A2A4EF153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Download from </a:t>
            </a:r>
            <a:br>
              <a:rPr lang="en-MY" dirty="0"/>
            </a:br>
            <a:r>
              <a:rPr lang="en-MY" b="1" dirty="0"/>
              <a:t>nodejs.org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CDC746-C6A1-409D-AE55-09ABBBDA72A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9526" y="1969862"/>
            <a:ext cx="3999900" cy="2710200"/>
          </a:xfrm>
        </p:spPr>
        <p:txBody>
          <a:bodyPr/>
          <a:lstStyle/>
          <a:p>
            <a:r>
              <a:rPr lang="en-MY" sz="2000" dirty="0"/>
              <a:t>Download and install the LTS version</a:t>
            </a:r>
          </a:p>
          <a:p>
            <a:r>
              <a:rPr lang="en-MY" sz="2000" dirty="0">
                <a:hlinkClick r:id="rId3"/>
              </a:rPr>
              <a:t>http://nodejs.org</a:t>
            </a:r>
            <a:r>
              <a:rPr lang="en-MY" sz="200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E24607-5584-4897-BC67-7BAF4A9BC0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1026" name="Picture 2" descr="Node.js Logo PNG Transparent &amp; SVG Vector - Freebie Supply">
            <a:extLst>
              <a:ext uri="{FF2B5EF4-FFF2-40B4-BE49-F238E27FC236}">
                <a16:creationId xmlns:a16="http://schemas.microsoft.com/office/drawing/2014/main" id="{389DB03E-0DBF-4DB3-A435-AC53C3A20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28" y="3205635"/>
            <a:ext cx="2894644" cy="17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221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82" y="1427307"/>
            <a:ext cx="2112133" cy="211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3283864" y="1774287"/>
            <a:ext cx="36455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6000" b="1" i="1" dirty="0">
                <a:solidFill>
                  <a:schemeClr val="bg1"/>
                </a:solidFill>
              </a:rPr>
              <a:t>Ionic</a:t>
            </a:r>
            <a:br>
              <a:rPr lang="en-MY" sz="6000" b="1" i="1" dirty="0">
                <a:solidFill>
                  <a:schemeClr val="bg1"/>
                </a:solidFill>
              </a:rPr>
            </a:br>
            <a:r>
              <a:rPr lang="en-MY" sz="6000" b="1" i="1" dirty="0">
                <a:solidFill>
                  <a:schemeClr val="bg1"/>
                </a:solidFill>
              </a:rPr>
              <a:t>T01 Intro 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Google Shape;71;p14">
            <a:extLst>
              <a:ext uri="{FF2B5EF4-FFF2-40B4-BE49-F238E27FC236}">
                <a16:creationId xmlns:a16="http://schemas.microsoft.com/office/drawing/2014/main" id="{B88C4D69-22C0-4590-B39F-813FDFEA11E9}"/>
              </a:ext>
            </a:extLst>
          </p:cNvPr>
          <p:cNvSpPr txBox="1">
            <a:spLocks/>
          </p:cNvSpPr>
          <p:nvPr/>
        </p:nvSpPr>
        <p:spPr>
          <a:xfrm>
            <a:off x="7221817" y="847685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2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A130560-C6C5-491B-825D-A554EC3264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7874886" y="132539"/>
            <a:ext cx="1242724" cy="79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606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AB2D28-0AC5-4CDC-A153-44F22360C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898" y="654997"/>
            <a:ext cx="5947102" cy="4488504"/>
          </a:xfrm>
          <a:prstGeom prst="rect">
            <a:avLst/>
          </a:prstGeom>
        </p:spPr>
      </p:pic>
      <p:sp>
        <p:nvSpPr>
          <p:cNvPr id="338" name="Google Shape;338;p42"/>
          <p:cNvSpPr txBox="1">
            <a:spLocks noGrp="1"/>
          </p:cNvSpPr>
          <p:nvPr>
            <p:ph type="body" idx="4294967295"/>
          </p:nvPr>
        </p:nvSpPr>
        <p:spPr>
          <a:xfrm>
            <a:off x="444364" y="830093"/>
            <a:ext cx="4173032" cy="1306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node -v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npm -v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30D90C-279C-4BB2-BD63-E1B04B5CB5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20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Google Shape;331;p41">
            <a:extLst>
              <a:ext uri="{FF2B5EF4-FFF2-40B4-BE49-F238E27FC236}">
                <a16:creationId xmlns:a16="http://schemas.microsoft.com/office/drawing/2014/main" id="{C6ED84D3-5795-4FA3-AE73-88362072EA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68" y="129702"/>
            <a:ext cx="8222100" cy="525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1600"/>
              </a:spcBef>
              <a:buSzPts val="3600"/>
            </a:pPr>
            <a:r>
              <a:rPr lang="en-US" sz="2000" dirty="0"/>
              <a:t>After install NodeJS from nodejs.org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3"/>
          <p:cNvSpPr txBox="1">
            <a:spLocks noGrp="1"/>
          </p:cNvSpPr>
          <p:nvPr>
            <p:ph type="body" idx="4294967295"/>
          </p:nvPr>
        </p:nvSpPr>
        <p:spPr>
          <a:xfrm>
            <a:off x="196850" y="1216650"/>
            <a:ext cx="8946900" cy="31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/>
              <a:t>2. From command terminal run:</a:t>
            </a:r>
            <a:endParaRPr sz="3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300">
                <a:latin typeface="Courier New"/>
                <a:ea typeface="Courier New"/>
                <a:cs typeface="Courier New"/>
                <a:sym typeface="Courier New"/>
              </a:rPr>
              <a:t>npm install -g ionic cordova</a:t>
            </a:r>
            <a:endParaRPr sz="3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6A25D9-3AB8-40EC-995E-477CC92F09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Now, let’s install the tools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CDCDA-385C-47B6-8596-393732192C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5"/>
          <p:cNvSpPr txBox="1"/>
          <p:nvPr/>
        </p:nvSpPr>
        <p:spPr>
          <a:xfrm>
            <a:off x="994650" y="1272600"/>
            <a:ext cx="7154700" cy="25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Install VSCode/</a:t>
            </a: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sublime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NodeJS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Tutorial is here </a:t>
            </a: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bit.ly/</a:t>
            </a:r>
            <a:r>
              <a:rPr lang="en-MY" sz="24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ionickerul</a:t>
            </a:r>
            <a:endParaRPr lang="en-MY"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Install Google Chrome Browser 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24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If you don’t have, you should</a:t>
            </a: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F239CF-FA1A-474F-BD44-09D1573C12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6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90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start coding, some basic stuff...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86683F-F34C-4E8A-A50F-1DAF8B2F9C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90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-HTML?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-CSS 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-TypeScript 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00824B-E039-4DED-990A-15420B522A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ntrollers in Ionic/Angular - tutorials - Ionic Forum">
            <a:extLst>
              <a:ext uri="{FF2B5EF4-FFF2-40B4-BE49-F238E27FC236}">
                <a16:creationId xmlns:a16="http://schemas.microsoft.com/office/drawing/2014/main" id="{1A55C795-C8DE-4E2D-8056-F76E9E99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05" y="992222"/>
            <a:ext cx="8738480" cy="327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331;p41">
            <a:extLst>
              <a:ext uri="{FF2B5EF4-FFF2-40B4-BE49-F238E27FC236}">
                <a16:creationId xmlns:a16="http://schemas.microsoft.com/office/drawing/2014/main" id="{27381C4F-ECDC-47C0-8FA6-AE13938E64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68" y="129702"/>
            <a:ext cx="8222100" cy="525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1600"/>
              </a:spcBef>
              <a:buSzPts val="3600"/>
            </a:pPr>
            <a:r>
              <a:rPr lang="en-US" sz="2000" dirty="0"/>
              <a:t>Simple MVC in Ionic</a:t>
            </a:r>
          </a:p>
        </p:txBody>
      </p:sp>
      <p:sp>
        <p:nvSpPr>
          <p:cNvPr id="21" name="Google Shape;331;p41">
            <a:extLst>
              <a:ext uri="{FF2B5EF4-FFF2-40B4-BE49-F238E27FC236}">
                <a16:creationId xmlns:a16="http://schemas.microsoft.com/office/drawing/2014/main" id="{4948F035-BCA8-46B0-BE80-A626407252AD}"/>
              </a:ext>
            </a:extLst>
          </p:cNvPr>
          <p:cNvSpPr txBox="1">
            <a:spLocks/>
          </p:cNvSpPr>
          <p:nvPr/>
        </p:nvSpPr>
        <p:spPr>
          <a:xfrm>
            <a:off x="460949" y="4419600"/>
            <a:ext cx="8537135" cy="52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600"/>
              </a:spcBef>
              <a:buSzPts val="3600"/>
            </a:pPr>
            <a:r>
              <a:rPr lang="en-US" sz="2000" dirty="0">
                <a:solidFill>
                  <a:schemeClr val="bg2"/>
                </a:solidFill>
              </a:rPr>
              <a:t>.HTML		           |  	.TS		|    services .TS /Model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389" name="Google Shape;389;p49"/>
          <p:cNvSpPr txBox="1"/>
          <p:nvPr/>
        </p:nvSpPr>
        <p:spPr>
          <a:xfrm>
            <a:off x="284750" y="809800"/>
            <a:ext cx="74838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-Hyper Text Mark Up Language (HTML)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-Used to display the interface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-Write in tags,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-Example-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&lt;strong&gt;Hello&lt;/strong&gt;</a:t>
            </a:r>
            <a:r>
              <a:rPr lang="en"/>
              <a:t> → </a:t>
            </a:r>
            <a:r>
              <a:rPr lang="en" b="1"/>
              <a:t>Hello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-Ionic has its own built in tags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&lt;ion-list&gt;&lt;/ion-list&gt;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&lt;ion-item&gt;&lt;/ion-item&gt;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&lt;ion-grid&gt;&lt;/ion-grid&gt;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-HTML in Ionic is “AngularJS Flavoured”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-Have to use Angular Syntax for data and clicks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-Example- (click), *ngFor etc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 r="75970"/>
          <a:stretch/>
        </p:blipFill>
        <p:spPr>
          <a:xfrm>
            <a:off x="6214200" y="1737075"/>
            <a:ext cx="1554351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2A398-AB99-487B-8F26-25B3946B5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or SCSS</a:t>
            </a:r>
            <a:endParaRPr/>
          </a:p>
        </p:txBody>
      </p:sp>
      <p:sp>
        <p:nvSpPr>
          <p:cNvPr id="396" name="Google Shape;396;p50"/>
          <p:cNvSpPr txBox="1"/>
          <p:nvPr/>
        </p:nvSpPr>
        <p:spPr>
          <a:xfrm>
            <a:off x="275850" y="818700"/>
            <a:ext cx="4761000" cy="42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-Cascading Style Sheets (CSS)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-Used for styling, very straightforward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-Each generated Ionic page comes with built in own CSS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-Can assist in ‘theming’ the app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-Ionic has standard built in colours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Primary, Secondary, Danger, Light &amp; Dark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50"/>
          <p:cNvSpPr txBox="1"/>
          <p:nvPr/>
        </p:nvSpPr>
        <p:spPr>
          <a:xfrm>
            <a:off x="5925550" y="4022250"/>
            <a:ext cx="2883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in colours that can be added/edited</a:t>
            </a:r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 l="23342" r="54273"/>
          <a:stretch/>
        </p:blipFill>
        <p:spPr>
          <a:xfrm>
            <a:off x="4675062" y="2330925"/>
            <a:ext cx="1250489" cy="19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375" y="1291461"/>
            <a:ext cx="3233624" cy="25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37638-38DF-4777-A025-5A96BF760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428CB-D8A8-4B86-AD58-2773C849D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Class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1DB10-C38A-4DCD-9A41-275EB6A8A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921" y="99237"/>
            <a:ext cx="7321815" cy="50208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0ADA6-9AFF-4C0B-A964-5FC142404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01723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DB9D5-D701-47BD-8D7C-35DBB5235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328"/>
            <a:ext cx="9144000" cy="44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98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132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Hello World </a:t>
            </a:r>
            <a:r>
              <a:rPr lang="en-MY" dirty="0"/>
              <a:t>ionic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AC0614-97B8-4BD6-B267-5242946B6E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1. Start a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start </a:t>
            </a:r>
            <a:r>
              <a:rPr lang="en-MY" sz="3200" b="1" dirty="0">
                <a:latin typeface="Courier New"/>
                <a:ea typeface="Courier New"/>
                <a:cs typeface="Courier New"/>
                <a:sym typeface="Courier New"/>
              </a:rPr>
              <a:t>appfstm</a:t>
            </a: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MY" sz="3200" dirty="0">
                <a:latin typeface="Courier New"/>
                <a:ea typeface="Courier New"/>
                <a:cs typeface="Courier New"/>
                <a:sym typeface="Courier New"/>
              </a:rPr>
              <a:t>tabs</a:t>
            </a:r>
            <a:endParaRPr sz="3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F13E8-0DC0-4239-8D22-60B25AC9F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2. CD into Directory &amp; Run the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serve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FEE474-7C15-4758-8243-3B256371AB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142" y="-29046"/>
            <a:ext cx="3146749" cy="51725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799" y="156205"/>
            <a:ext cx="3113310" cy="4933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FE596D-638A-41F8-9520-77C467535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52" y="542608"/>
            <a:ext cx="2803945" cy="44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905417" y="1960530"/>
            <a:ext cx="587051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T02 HTML interface</a:t>
            </a:r>
          </a:p>
          <a:p>
            <a:r>
              <a:rPr lang="en-MY" sz="3600" b="1" i="1" dirty="0">
                <a:solidFill>
                  <a:schemeClr val="bg1"/>
                </a:solidFill>
              </a:rPr>
              <a:t>(antaramuka)</a:t>
            </a:r>
          </a:p>
        </p:txBody>
      </p:sp>
      <p:sp>
        <p:nvSpPr>
          <p:cNvPr id="16" name="Google Shape;71;p14">
            <a:extLst>
              <a:ext uri="{FF2B5EF4-FFF2-40B4-BE49-F238E27FC236}">
                <a16:creationId xmlns:a16="http://schemas.microsoft.com/office/drawing/2014/main" id="{B7AA953B-6910-4576-A4BF-DDBC83D805D7}"/>
              </a:ext>
            </a:extLst>
          </p:cNvPr>
          <p:cNvSpPr txBox="1">
            <a:spLocks/>
          </p:cNvSpPr>
          <p:nvPr/>
        </p:nvSpPr>
        <p:spPr>
          <a:xfrm>
            <a:off x="7293576" y="661085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14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14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7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00F9FBA2-B7A3-4D46-A0E0-B10FED2E18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242952" y="228226"/>
            <a:ext cx="901048" cy="57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D4081B2-0681-4EBB-8DE6-D33313B63787}"/>
              </a:ext>
            </a:extLst>
          </p:cNvPr>
          <p:cNvSpPr/>
          <p:nvPr/>
        </p:nvSpPr>
        <p:spPr>
          <a:xfrm>
            <a:off x="854529" y="2297839"/>
            <a:ext cx="1754581" cy="8436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68C7E8-F010-4C40-80C1-11F42A672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704" y="2439897"/>
            <a:ext cx="1610927" cy="543688"/>
          </a:xfrm>
          <a:prstGeom prst="rect">
            <a:avLst/>
          </a:prstGeom>
        </p:spPr>
      </p:pic>
      <p:pic>
        <p:nvPicPr>
          <p:cNvPr id="1026" name="Picture 2" descr="HTML5 Logo transparent PNG - StickPNG">
            <a:extLst>
              <a:ext uri="{FF2B5EF4-FFF2-40B4-BE49-F238E27FC236}">
                <a16:creationId xmlns:a16="http://schemas.microsoft.com/office/drawing/2014/main" id="{9B0AB47B-FCB2-4577-8FBB-7FD414322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644" y="929219"/>
            <a:ext cx="12763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7548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1. Start a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start </a:t>
            </a:r>
            <a:r>
              <a:rPr lang="en-MY" sz="3200" b="1" dirty="0">
                <a:latin typeface="Courier New"/>
                <a:ea typeface="Courier New"/>
                <a:cs typeface="Courier New"/>
                <a:sym typeface="Courier New"/>
              </a:rPr>
              <a:t>appfstm</a:t>
            </a: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MY" sz="3200" dirty="0">
                <a:latin typeface="Courier New"/>
                <a:ea typeface="Courier New"/>
                <a:cs typeface="Courier New"/>
                <a:sym typeface="Courier New"/>
              </a:rPr>
              <a:t>tabs</a:t>
            </a:r>
            <a:endParaRPr sz="3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F13E8-0DC0-4239-8D22-60B25AC9F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56108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2. CD into Directory &amp; Run the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serve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FEE474-7C15-4758-8243-3B256371AB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16361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0C4FA-00AF-44D2-BB6D-329C32C43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 : ionic serve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CA852C-36D1-46FC-94EC-23C489AFA7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134484-5B53-4A49-AAD6-2E7E6B4DE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94"/>
          <a:stretch/>
        </p:blipFill>
        <p:spPr>
          <a:xfrm>
            <a:off x="975361" y="661355"/>
            <a:ext cx="6951096" cy="448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11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5D07DC-2BE2-4EEB-B820-C6DF673D48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70"/>
          <a:stretch/>
        </p:blipFill>
        <p:spPr>
          <a:xfrm>
            <a:off x="0" y="517050"/>
            <a:ext cx="9144000" cy="4610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B06DD6-6EF0-44F0-A00B-44CC0BFC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Always refer to documentations: </a:t>
            </a:r>
            <a:r>
              <a:rPr lang="en-MY" dirty="0">
                <a:hlinkClick r:id="rId3"/>
              </a:rPr>
              <a:t>https://ionicframework.com/docs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DFB86A-29BA-4D48-9E9E-DDC150F745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04865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389" name="Google Shape;389;p49"/>
          <p:cNvSpPr txBox="1"/>
          <p:nvPr/>
        </p:nvSpPr>
        <p:spPr>
          <a:xfrm>
            <a:off x="284750" y="809800"/>
            <a:ext cx="74838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-Hyper Text Mark Up Language (HTML)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-Used to display the interface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-Write in tags,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-Example-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&lt;strong&gt;Hello&lt;/strong&gt;</a:t>
            </a:r>
            <a:r>
              <a:rPr lang="en"/>
              <a:t> → </a:t>
            </a:r>
            <a:r>
              <a:rPr lang="en" b="1"/>
              <a:t>Hello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-Ionic has its own built in tags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&lt;ion-list&gt;&lt;/ion-list&gt;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&lt;ion-item&gt;&lt;/ion-item&gt;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&lt;ion-grid&gt;&lt;/ion-grid&gt;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-HTML in Ionic is “AngularJS Flavoured”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-Have to use Angular Syntax for data and clicks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-Example- (click), *ngFor etc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 r="75970"/>
          <a:stretch/>
        </p:blipFill>
        <p:spPr>
          <a:xfrm>
            <a:off x="6214200" y="1737075"/>
            <a:ext cx="1554351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2A398-AB99-487B-8F26-25B3946B5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5310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IONIC FRAMEWORK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6B96BA-1FBF-4E7A-95EE-93CB2BE0D3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or SCSS</a:t>
            </a:r>
            <a:endParaRPr/>
          </a:p>
        </p:txBody>
      </p:sp>
      <p:sp>
        <p:nvSpPr>
          <p:cNvPr id="396" name="Google Shape;396;p50"/>
          <p:cNvSpPr txBox="1"/>
          <p:nvPr/>
        </p:nvSpPr>
        <p:spPr>
          <a:xfrm>
            <a:off x="275850" y="818700"/>
            <a:ext cx="4761000" cy="42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-Cascading Style Sheets (CSS)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-Used for styling, very straightforward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-Each generated Ionic page comes with built in own CSS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-Can assist in ‘theming’ the app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-Ionic has standard built in colours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Primary, Secondary, Danger, Light &amp; Dark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50"/>
          <p:cNvSpPr txBox="1"/>
          <p:nvPr/>
        </p:nvSpPr>
        <p:spPr>
          <a:xfrm>
            <a:off x="5925550" y="4022250"/>
            <a:ext cx="2883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in colours that can be added/edited</a:t>
            </a:r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 l="23342" r="54273"/>
          <a:stretch/>
        </p:blipFill>
        <p:spPr>
          <a:xfrm>
            <a:off x="4675062" y="2330925"/>
            <a:ext cx="1250489" cy="19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375" y="1291461"/>
            <a:ext cx="3233624" cy="25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37638-38DF-4777-A025-5A96BF760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088336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142" y="-29046"/>
            <a:ext cx="3146749" cy="51725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799" y="156205"/>
            <a:ext cx="3113310" cy="4933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FE596D-638A-41F8-9520-77C467535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52" y="542608"/>
            <a:ext cx="2803945" cy="44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157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D7662-F5CA-4C97-94BD-F8971955D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Some interface cosmetics: src/app/tabs/tabs.page.html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0B713B-91CA-4207-8B1B-BAF20ACA2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6533E3-C8D8-4AF0-96F9-65733D993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32" y="619050"/>
            <a:ext cx="8043467" cy="45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58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049D5-4D14-4E08-AC5D-242C803CE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More interface cosmetics: src/app/tab1/tab1.page.html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0AF1D-D463-45A7-B905-DBB4BEF527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C31658-4268-4DB4-A9DC-D9E8EE77F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698" y="618018"/>
            <a:ext cx="8045302" cy="452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51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93347-43A5-41C9-B7CF-DB42A438E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Run ionic serve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465A63-C33D-4276-B5FE-BFC2BA75AD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4CE37-6EC0-483B-BCD2-514AD8C09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220" y="367973"/>
            <a:ext cx="2820222" cy="45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035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727" y="144986"/>
            <a:ext cx="3154646" cy="4998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218" y="128636"/>
            <a:ext cx="3146749" cy="499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115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048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67689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3241240" y="2019243"/>
            <a:ext cx="413446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800" b="1" i="1" dirty="0">
                <a:solidFill>
                  <a:schemeClr val="bg1"/>
                </a:solidFill>
              </a:rPr>
              <a:t>T03 Navigasi</a:t>
            </a:r>
          </a:p>
          <a:p>
            <a:r>
              <a:rPr lang="en-MY" sz="3600" b="1" i="1" dirty="0">
                <a:solidFill>
                  <a:schemeClr val="bg1"/>
                </a:solidFill>
              </a:rPr>
              <a:t>(page navigation)</a:t>
            </a:r>
          </a:p>
        </p:txBody>
      </p:sp>
      <p:sp>
        <p:nvSpPr>
          <p:cNvPr id="16" name="Google Shape;71;p14">
            <a:extLst>
              <a:ext uri="{FF2B5EF4-FFF2-40B4-BE49-F238E27FC236}">
                <a16:creationId xmlns:a16="http://schemas.microsoft.com/office/drawing/2014/main" id="{FDA52C38-0F9B-4D68-B501-A951D6382BE0}"/>
              </a:ext>
            </a:extLst>
          </p:cNvPr>
          <p:cNvSpPr txBox="1">
            <a:spLocks/>
          </p:cNvSpPr>
          <p:nvPr/>
        </p:nvSpPr>
        <p:spPr>
          <a:xfrm>
            <a:off x="7221817" y="847685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7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2ADB4993-B6EE-4B14-8852-CFCB3C6DAE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7874886" y="132539"/>
            <a:ext cx="1242724" cy="79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5C76DFD-3765-4B43-9634-A7867914210C}"/>
              </a:ext>
            </a:extLst>
          </p:cNvPr>
          <p:cNvSpPr/>
          <p:nvPr/>
        </p:nvSpPr>
        <p:spPr>
          <a:xfrm>
            <a:off x="854529" y="2297839"/>
            <a:ext cx="1754581" cy="8436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6526356-0B91-4B25-A0A2-D5285CD97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704" y="2439897"/>
            <a:ext cx="1610927" cy="54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411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Page Navigation</a:t>
            </a:r>
            <a:endParaRPr b="1" dirty="0"/>
          </a:p>
        </p:txBody>
      </p:sp>
      <p:sp>
        <p:nvSpPr>
          <p:cNvPr id="446" name="Google Shape;446;p58"/>
          <p:cNvSpPr txBox="1">
            <a:spLocks noGrp="1"/>
          </p:cNvSpPr>
          <p:nvPr>
            <p:ph type="title"/>
          </p:nvPr>
        </p:nvSpPr>
        <p:spPr>
          <a:xfrm>
            <a:off x="460950" y="30646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+ routerLink (in .html)</a:t>
            </a:r>
            <a:br>
              <a:rPr lang="en-MY" dirty="0"/>
            </a:br>
            <a:r>
              <a:rPr lang="en-MY" dirty="0"/>
              <a:t>+ NavController (in .ts)</a:t>
            </a:r>
            <a:br>
              <a:rPr lang="en-MY" dirty="0"/>
            </a:b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D30B9-ACA7-440B-AD19-CD105CC3B7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9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59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3" name="Google Shape;453;p59"/>
          <p:cNvCxnSpPr>
            <a:stCxn id="451" idx="3"/>
            <a:endCxn id="452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4" name="Google Shape;454;p59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</a:t>
            </a:r>
            <a:endParaRPr/>
          </a:p>
        </p:txBody>
      </p:sp>
      <p:sp>
        <p:nvSpPr>
          <p:cNvPr id="455" name="Google Shape;455;p59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2</a:t>
            </a:r>
            <a:endParaRPr/>
          </a:p>
        </p:txBody>
      </p:sp>
      <p:sp>
        <p:nvSpPr>
          <p:cNvPr id="456" name="Google Shape;456;p59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routerLink in HTML</a:t>
            </a:r>
            <a:endParaRPr sz="3600"/>
          </a:p>
        </p:txBody>
      </p:sp>
      <p:sp>
        <p:nvSpPr>
          <p:cNvPr id="457" name="Google Shape;457;p59"/>
          <p:cNvSpPr txBox="1"/>
          <p:nvPr/>
        </p:nvSpPr>
        <p:spPr>
          <a:xfrm>
            <a:off x="2196973" y="4127970"/>
            <a:ext cx="5328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See app-routing.module.ts for </a:t>
            </a: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page name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9E1AE2-900A-4413-BE82-968F517B39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What is Ionic?</a:t>
            </a:r>
            <a:endParaRPr dirty="0"/>
          </a:p>
        </p:txBody>
      </p:sp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340250" y="1909675"/>
            <a:ext cx="8085000" cy="20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dirty="0"/>
              <a:t>Ionic Framework is an open source UI toolkit for building performant, high-quality mobile and desktop apps using web technologies (HTML, CSS, and JavaScript).</a:t>
            </a:r>
            <a:endParaRPr sz="2200" dirty="0">
              <a:solidFill>
                <a:srgbClr val="000000"/>
              </a:solidFill>
            </a:endParaRPr>
          </a:p>
        </p:txBody>
      </p:sp>
      <p:sp>
        <p:nvSpPr>
          <p:cNvPr id="155" name="Google Shape;155;p27"/>
          <p:cNvSpPr txBox="1"/>
          <p:nvPr/>
        </p:nvSpPr>
        <p:spPr>
          <a:xfrm>
            <a:off x="4203200" y="3986925"/>
            <a:ext cx="3855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E2E3-6585-4EA6-A6CC-21A8B73EC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6" name="Picture 10" descr="Hasil carian imej untuk ionic logo">
            <a:extLst>
              <a:ext uri="{FF2B5EF4-FFF2-40B4-BE49-F238E27FC236}">
                <a16:creationId xmlns:a16="http://schemas.microsoft.com/office/drawing/2014/main" id="{C0F3EEE1-0125-4B58-A392-C8D79E148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492" y="2694730"/>
            <a:ext cx="5273749" cy="210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2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MY" sz="2800" dirty="0">
                <a:latin typeface="+mj-lt"/>
                <a:ea typeface="Courier New"/>
                <a:cs typeface="Courier New"/>
                <a:sym typeface="Courier New"/>
              </a:rPr>
              <a:t>Generate new pages</a:t>
            </a:r>
            <a:endParaRPr lang="en" sz="2800" dirty="0">
              <a:latin typeface="+mj-lt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ionic g page </a:t>
            </a: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info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ionic g page form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013B1E-D5D2-46AE-B4E1-4167E66706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5FCC08-714F-48A5-A70D-0DB544E06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</p:spPr>
        <p:txBody>
          <a:bodyPr/>
          <a:lstStyle/>
          <a:p>
            <a:r>
              <a:rPr lang="en-MY" dirty="0"/>
              <a:t>Exercise : Link to new page</a:t>
            </a:r>
          </a:p>
        </p:txBody>
      </p:sp>
    </p:spTree>
    <p:extLst>
      <p:ext uri="{BB962C8B-B14F-4D97-AF65-F5344CB8AC3E}">
        <p14:creationId xmlns:p14="http://schemas.microsoft.com/office/powerpoint/2010/main" val="23989579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FBA96-9AAD-4891-9147-217945073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Exercise : Link to new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402E8D-4D52-43FD-AE8A-2163D112F3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6DD9D-417C-4BF8-B2D3-B9258F33D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28" y="1695838"/>
            <a:ext cx="7658543" cy="192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44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0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60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4" name="Google Shape;464;p60"/>
          <p:cNvCxnSpPr>
            <a:stCxn id="462" idx="3"/>
            <a:endCxn id="463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5" name="Google Shape;465;p60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</a:t>
            </a:r>
            <a:endParaRPr/>
          </a:p>
        </p:txBody>
      </p:sp>
      <p:sp>
        <p:nvSpPr>
          <p:cNvPr id="466" name="Google Shape;466;p60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2</a:t>
            </a:r>
            <a:endParaRPr/>
          </a:p>
        </p:txBody>
      </p:sp>
      <p:sp>
        <p:nvSpPr>
          <p:cNvPr id="467" name="Google Shape;467;p60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NavController in TS</a:t>
            </a:r>
            <a:endParaRPr sz="3600" dirty="0"/>
          </a:p>
        </p:txBody>
      </p:sp>
      <p:sp>
        <p:nvSpPr>
          <p:cNvPr id="468" name="Google Shape;468;p60"/>
          <p:cNvSpPr txBox="1"/>
          <p:nvPr/>
        </p:nvSpPr>
        <p:spPr>
          <a:xfrm>
            <a:off x="2127700" y="4486675"/>
            <a:ext cx="5328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See app-routing.module.ts for </a:t>
            </a: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page name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56D189-783B-4E74-A5C6-D697F26EA2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dirty="0"/>
              <a:t>Add simple form interaction</a:t>
            </a:r>
            <a:endParaRPr b="1" dirty="0"/>
          </a:p>
        </p:txBody>
      </p:sp>
      <p:sp>
        <p:nvSpPr>
          <p:cNvPr id="446" name="Google Shape;446;p58"/>
          <p:cNvSpPr txBox="1">
            <a:spLocks noGrp="1"/>
          </p:cNvSpPr>
          <p:nvPr>
            <p:ph type="title"/>
          </p:nvPr>
        </p:nvSpPr>
        <p:spPr>
          <a:xfrm>
            <a:off x="460950" y="30646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+ Form Button</a:t>
            </a:r>
            <a:br>
              <a:rPr lang="en-MY" dirty="0"/>
            </a:br>
            <a:r>
              <a:rPr lang="en-MY" dirty="0"/>
              <a:t>+ Alert function</a:t>
            </a:r>
            <a:br>
              <a:rPr lang="en-MY" dirty="0"/>
            </a:b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D30B9-ACA7-440B-AD19-CD105CC3B7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04714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7"/>
          <p:cNvSpPr txBox="1">
            <a:spLocks noGrp="1"/>
          </p:cNvSpPr>
          <p:nvPr>
            <p:ph type="body" idx="4294967295"/>
          </p:nvPr>
        </p:nvSpPr>
        <p:spPr>
          <a:xfrm>
            <a:off x="482850" y="-189375"/>
            <a:ext cx="8318100" cy="52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Try building a button and make an alert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helloWorld(){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  alert(“Hello </a:t>
            </a:r>
            <a:r>
              <a:rPr lang="en-MY" sz="2200" dirty="0">
                <a:latin typeface="Courier New"/>
                <a:ea typeface="Courier New"/>
                <a:cs typeface="Courier New"/>
                <a:sym typeface="Courier New"/>
              </a:rPr>
              <a:t>Ionic!</a:t>
            </a: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”)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&lt;ion-button (click)=”helloWorld()”&gt; ALERT &lt;/ion-button&gt;</a:t>
            </a:r>
            <a:endParaRPr sz="2200" dirty="0"/>
          </a:p>
        </p:txBody>
      </p:sp>
      <p:sp>
        <p:nvSpPr>
          <p:cNvPr id="439" name="Google Shape;439;p57"/>
          <p:cNvSpPr txBox="1"/>
          <p:nvPr/>
        </p:nvSpPr>
        <p:spPr>
          <a:xfrm>
            <a:off x="4417675" y="2589675"/>
            <a:ext cx="28227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dirty="0">
                <a:solidFill>
                  <a:srgbClr val="FF0000"/>
                </a:solidFill>
              </a:rPr>
              <a:t>info.page</a:t>
            </a:r>
            <a:r>
              <a:rPr lang="en" sz="3200" dirty="0">
                <a:solidFill>
                  <a:srgbClr val="FF0000"/>
                </a:solidFill>
              </a:rPr>
              <a:t>.ts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440" name="Google Shape;440;p57"/>
          <p:cNvSpPr txBox="1"/>
          <p:nvPr/>
        </p:nvSpPr>
        <p:spPr>
          <a:xfrm>
            <a:off x="4471500" y="4319100"/>
            <a:ext cx="28227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dirty="0">
                <a:solidFill>
                  <a:srgbClr val="FF0000"/>
                </a:solidFill>
              </a:rPr>
              <a:t>info.page</a:t>
            </a:r>
            <a:r>
              <a:rPr lang="en" sz="3200" dirty="0">
                <a:solidFill>
                  <a:srgbClr val="FF0000"/>
                </a:solidFill>
              </a:rPr>
              <a:t>.html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F7AA0E-3330-4186-AAB4-9618D87B0E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123697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8294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F82BE0-A177-4202-B4E9-22457AEE1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104447" y="2117581"/>
            <a:ext cx="7540847" cy="132343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8000" b="1" i="1" dirty="0">
                <a:solidFill>
                  <a:schemeClr val="bg1"/>
                </a:solidFill>
              </a:rPr>
              <a:t>T04 TypeScript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04DB2DF-D6A7-4701-BAEF-56199ECE5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447" y="1096888"/>
            <a:ext cx="2847189" cy="960926"/>
          </a:xfrm>
          <a:prstGeom prst="rect">
            <a:avLst/>
          </a:prstGeom>
        </p:spPr>
      </p:pic>
      <p:sp>
        <p:nvSpPr>
          <p:cNvPr id="2" name="AutoShape 2" descr="Typescript Vector Logo - Download Free SVG Icon | Worldvectorlogo">
            <a:extLst>
              <a:ext uri="{FF2B5EF4-FFF2-40B4-BE49-F238E27FC236}">
                <a16:creationId xmlns:a16="http://schemas.microsoft.com/office/drawing/2014/main" id="{B037033C-4C5B-484E-B65E-8D1FED634B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1028" name="Picture 4" descr="Getting started with TypeScript. - Onejohi - Medium">
            <a:extLst>
              <a:ext uri="{FF2B5EF4-FFF2-40B4-BE49-F238E27FC236}">
                <a16:creationId xmlns:a16="http://schemas.microsoft.com/office/drawing/2014/main" id="{B33B1AC4-62AE-426D-A6DB-5B3A31A06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436" y="761549"/>
            <a:ext cx="1256203" cy="1256203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4225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TypeScript</a:t>
            </a:r>
            <a:endParaRPr/>
          </a:p>
        </p:txBody>
      </p:sp>
      <p:sp>
        <p:nvSpPr>
          <p:cNvPr id="405" name="Google Shape;405;p51"/>
          <p:cNvSpPr txBox="1"/>
          <p:nvPr/>
        </p:nvSpPr>
        <p:spPr>
          <a:xfrm>
            <a:off x="302550" y="845400"/>
            <a:ext cx="4761000" cy="3395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-A subset of Javascript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	-Part of ECMA6 standard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-The ‘brains’ behind your app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-Used for processing &amp; handling data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	Example- calculation, accessing DB etc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-Ionic has standard built in to its TS:</a:t>
            </a:r>
            <a:endParaRPr sz="2000" dirty="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NavController, ModalController etc</a:t>
            </a:r>
            <a:endParaRPr sz="2000" dirty="0"/>
          </a:p>
        </p:txBody>
      </p:sp>
      <p:pic>
        <p:nvPicPr>
          <p:cNvPr id="406" name="Google Shape;406;p51"/>
          <p:cNvPicPr preferRelativeResize="0"/>
          <p:nvPr/>
        </p:nvPicPr>
        <p:blipFill rotWithShape="1">
          <a:blip r:embed="rId3">
            <a:alphaModFix/>
          </a:blip>
          <a:srcRect l="70721"/>
          <a:stretch/>
        </p:blipFill>
        <p:spPr>
          <a:xfrm>
            <a:off x="6022975" y="1465625"/>
            <a:ext cx="1893900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16A2A4-1C94-4E85-A08C-57A4BC5111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66139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</a:t>
            </a:r>
            <a:r>
              <a:rPr lang="en-MY" b="1" dirty="0"/>
              <a:t>Function</a:t>
            </a:r>
            <a:endParaRPr b="1"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713407" y="739350"/>
            <a:ext cx="7412954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let n1:number;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let n2:number;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output:number;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addnumbers(){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output=n1+n2;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displayresult( );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0"/>
            <a:endParaRPr lang="en-MY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displayresult( ){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alert(“Output: ”+output);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53A91017-2B7C-4A59-871F-E4A90F042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2616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F7A9-ED9F-4F50-AD80-657B8226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 file 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CBE1AC-9B17-4120-B844-0C4D7F8405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469E5-5A40-4B4D-9ADB-6346B8FC7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09"/>
          <a:stretch/>
        </p:blipFill>
        <p:spPr>
          <a:xfrm>
            <a:off x="0" y="545690"/>
            <a:ext cx="9144000" cy="459781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6ABF3C4-20DC-4924-9C69-CDC8D0D81D49}"/>
              </a:ext>
            </a:extLst>
          </p:cNvPr>
          <p:cNvSpPr/>
          <p:nvPr/>
        </p:nvSpPr>
        <p:spPr>
          <a:xfrm>
            <a:off x="4881716" y="1755058"/>
            <a:ext cx="3641825" cy="1039761"/>
          </a:xfrm>
          <a:prstGeom prst="round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2D3420-D259-4CB5-98CB-000EB96ED228}"/>
              </a:ext>
            </a:extLst>
          </p:cNvPr>
          <p:cNvCxnSpPr/>
          <p:nvPr/>
        </p:nvCxnSpPr>
        <p:spPr>
          <a:xfrm>
            <a:off x="3038168" y="1858297"/>
            <a:ext cx="184354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272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13108-8CF3-43F1-9852-88893362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2AA60-FE59-4803-8F33-476EF957A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29DB5-EEDC-4A02-A755-E8121B23E8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45FFE-6126-4250-BC95-F68C62D93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256" y="1446012"/>
            <a:ext cx="6518898" cy="369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773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F7A9-ED9F-4F50-AD80-657B8226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 file 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CBE1AC-9B17-4120-B844-0C4D7F8405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09B4A-1090-41FF-AE55-C9D91AD8C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79"/>
          <a:stretch/>
        </p:blipFill>
        <p:spPr>
          <a:xfrm>
            <a:off x="0" y="523568"/>
            <a:ext cx="9144000" cy="461993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62B8360-0570-41F1-87D6-BAECE3714787}"/>
              </a:ext>
            </a:extLst>
          </p:cNvPr>
          <p:cNvSpPr/>
          <p:nvPr/>
        </p:nvSpPr>
        <p:spPr>
          <a:xfrm>
            <a:off x="4881716" y="1755058"/>
            <a:ext cx="3945194" cy="1530136"/>
          </a:xfrm>
          <a:prstGeom prst="round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2163BC-20D2-4DE8-A990-712F59AAB914}"/>
              </a:ext>
            </a:extLst>
          </p:cNvPr>
          <p:cNvCxnSpPr/>
          <p:nvPr/>
        </p:nvCxnSpPr>
        <p:spPr>
          <a:xfrm>
            <a:off x="3038168" y="1858297"/>
            <a:ext cx="184354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4446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EX1 variable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6" y="820466"/>
            <a:ext cx="5027100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What is a </a:t>
            </a:r>
            <a:r>
              <a:rPr lang="en" sz="2400" b="1" dirty="0"/>
              <a:t>variable</a:t>
            </a:r>
            <a:r>
              <a:rPr lang="en" sz="2400" dirty="0"/>
              <a:t>?</a:t>
            </a:r>
          </a:p>
          <a:p>
            <a:r>
              <a:rPr lang="en" sz="2400" dirty="0"/>
              <a:t>A </a:t>
            </a:r>
            <a:r>
              <a:rPr lang="en" sz="2400" b="1" dirty="0"/>
              <a:t>variable </a:t>
            </a:r>
            <a:r>
              <a:rPr lang="en" sz="2400" dirty="0"/>
              <a:t>acts as a container for values in a </a:t>
            </a:r>
            <a:r>
              <a:rPr lang="en-MY" sz="2400" dirty="0"/>
              <a:t>p</a:t>
            </a:r>
            <a:r>
              <a:rPr lang="en" sz="2400" dirty="0"/>
              <a:t>rogram</a:t>
            </a:r>
            <a:r>
              <a:rPr lang="en-MY" sz="2400" dirty="0"/>
              <a:t>ming code.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pPr lvl="0"/>
            <a:r>
              <a:rPr lang="en-MY" sz="2400" dirty="0"/>
              <a:t>var pi:number = 3.14;</a:t>
            </a:r>
          </a:p>
          <a:p>
            <a:pPr lvl="0"/>
            <a:r>
              <a:rPr lang="en-MY" sz="2400" dirty="0"/>
              <a:t>Var num1:number=5;</a:t>
            </a:r>
          </a:p>
          <a:p>
            <a:pPr lvl="0"/>
            <a:r>
              <a:rPr lang="en-MY" sz="2400" dirty="0"/>
              <a:t>var name:string =“enKerul”;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dirty="0"/>
              <a:t>Use </a:t>
            </a:r>
            <a:r>
              <a:rPr lang="en-MY" sz="2400" b="1" i="1" dirty="0"/>
              <a:t>any</a:t>
            </a:r>
            <a:r>
              <a:rPr lang="en-MY" sz="2400" dirty="0"/>
              <a:t> to loosely-type the variable data type.</a:t>
            </a: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5294341" y="875418"/>
            <a:ext cx="3503550" cy="401700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Data types: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b="1" dirty="0"/>
              <a:t>any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can be numbers or </a:t>
            </a:r>
            <a:r>
              <a:rPr lang="en-MY" sz="1800" dirty="0"/>
              <a:t>strings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string</a:t>
            </a:r>
            <a:r>
              <a:rPr lang="en" sz="1800" dirty="0"/>
              <a:t> 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“</a:t>
            </a:r>
            <a:r>
              <a:rPr lang="en-MY" sz="1800" dirty="0"/>
              <a:t>this is string </a:t>
            </a:r>
            <a:r>
              <a:rPr lang="en" sz="1800" dirty="0"/>
              <a:t>” + “ </a:t>
            </a:r>
            <a:r>
              <a:rPr lang="en-MY" sz="1800" dirty="0"/>
              <a:t>concat </a:t>
            </a:r>
            <a:r>
              <a:rPr lang="en" sz="1800" dirty="0"/>
              <a:t>”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b="1" dirty="0"/>
              <a:t>number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Double 3.14, or integer 5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array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can be a collection of Var, Strings or Objects</a:t>
            </a: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36DF8725-2530-4020-9B05-0E8662359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7041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EX2 String manipulation &amp; Casting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242228" y="1443909"/>
            <a:ext cx="6423076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dirty="0"/>
              <a:t>String manipulation</a:t>
            </a:r>
            <a:r>
              <a:rPr lang="en" sz="2400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str:string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3.14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/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pi:number = 3.14;</a:t>
            </a:r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pi is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+pi);</a:t>
            </a:r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tau is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+(2 * pi));</a:t>
            </a:r>
          </a:p>
        </p:txBody>
      </p:sp>
      <p:sp>
        <p:nvSpPr>
          <p:cNvPr id="413" name="Google Shape;413;p52"/>
          <p:cNvSpPr txBox="1"/>
          <p:nvPr/>
        </p:nvSpPr>
        <p:spPr>
          <a:xfrm>
            <a:off x="5620043" y="687365"/>
            <a:ext cx="3452198" cy="29632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en-MY" sz="1800" dirty="0"/>
          </a:p>
          <a:p>
            <a:pPr lvl="0"/>
            <a:r>
              <a:rPr lang="en-MY" sz="1800" b="1" dirty="0"/>
              <a:t>//to convert String to number</a:t>
            </a:r>
          </a:p>
          <a:p>
            <a:r>
              <a:rPr lang="en-US" sz="2000" dirty="0"/>
              <a:t>var str = </a:t>
            </a:r>
            <a:r>
              <a:rPr lang="en-MY" sz="2000" dirty="0"/>
              <a:t>"</a:t>
            </a:r>
            <a:r>
              <a:rPr lang="en-US" sz="2000" dirty="0"/>
              <a:t>54</a:t>
            </a:r>
            <a:r>
              <a:rPr lang="en-MY" sz="2000" dirty="0"/>
              <a:t>"</a:t>
            </a:r>
            <a:r>
              <a:rPr lang="en-US" sz="2000" dirty="0"/>
              <a:t>;</a:t>
            </a:r>
          </a:p>
          <a:p>
            <a:pPr lvl="0"/>
            <a:endParaRPr lang="en-US" sz="1800" dirty="0"/>
          </a:p>
          <a:p>
            <a:r>
              <a:rPr lang="en-US" sz="1800" dirty="0"/>
              <a:t>//easy way by using + operator</a:t>
            </a:r>
          </a:p>
          <a:p>
            <a:pPr lvl="0"/>
            <a:r>
              <a:rPr lang="en-US" sz="2400" dirty="0"/>
              <a:t>var num = +str; </a:t>
            </a:r>
            <a:br>
              <a:rPr lang="en-US" sz="2400" dirty="0"/>
            </a:br>
            <a:r>
              <a:rPr lang="en-US" sz="2400" dirty="0"/>
              <a:t>var num = parseInt(str); 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/>
          </a:p>
        </p:txBody>
      </p:sp>
      <p:pic>
        <p:nvPicPr>
          <p:cNvPr id="9" name="Picture 4" descr="Getting started with TypeScript. - Onejohi - Medium">
            <a:extLst>
              <a:ext uri="{FF2B5EF4-FFF2-40B4-BE49-F238E27FC236}">
                <a16:creationId xmlns:a16="http://schemas.microsoft.com/office/drawing/2014/main" id="{B5FF17FF-59A7-4C8E-A9B3-7DB68657F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7262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EX3 Array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7" y="820466"/>
            <a:ext cx="3047432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/>
              <a:t>Array? </a:t>
            </a:r>
            <a:r>
              <a:rPr lang="en-US" sz="2400" b="1" dirty="0"/>
              <a:t>Array</a:t>
            </a:r>
          </a:p>
          <a:p>
            <a:pPr lvl="0"/>
            <a:r>
              <a:rPr lang="en-US" sz="2400" dirty="0"/>
              <a:t>can be a collection of Var, Strings or Objects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lvl="0"/>
            <a:r>
              <a:rPr lang="en-MY" sz="2400" dirty="0"/>
              <a:t>// A list literal.</a:t>
            </a:r>
          </a:p>
          <a:p>
            <a:pPr lvl="0"/>
            <a:r>
              <a:rPr lang="en-MY" sz="2400" dirty="0"/>
              <a:t>var numbers = [4, 1, 5, 6, 3, 2];</a:t>
            </a:r>
          </a:p>
          <a:p>
            <a:pPr lvl="0"/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3215148" y="894375"/>
            <a:ext cx="5709703" cy="411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for(var i=0;i&lt;</a:t>
            </a:r>
            <a:r>
              <a:rPr lang="en-MY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numbers.length</a:t>
            </a:r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i++)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 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sum=sum+numbers[i]);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console.log(“Sum: ”+sum);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MY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-----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Sum: 21</a:t>
            </a:r>
            <a:endParaRPr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647B3F0F-9079-4696-A1E3-435277536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5766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EX4 Associative array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6" y="820466"/>
            <a:ext cx="3828971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/>
              <a:t>Associative Array?</a:t>
            </a:r>
          </a:p>
          <a:p>
            <a:pPr lvl="0"/>
            <a:r>
              <a:rPr lang="en-MY" sz="2400" dirty="0"/>
              <a:t>Array with key and value pairs (not index number).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4136797" y="894375"/>
            <a:ext cx="4788054" cy="411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// A map literal.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// Asociative array 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gases = [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'He': 'Helium',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'Ne': 'Neon',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</a:t>
            </a:r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': 'Argon’,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 lvl="0"/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console.log(gases['Ne’]);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Output: Neon</a:t>
            </a:r>
            <a:endParaRPr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647B3F0F-9079-4696-A1E3-435277536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9291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A60005D-6E2E-4D89-AD87-5CE0DE83B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234240" y="1953180"/>
            <a:ext cx="6001964" cy="1815882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8000" b="1" i="1" dirty="0">
                <a:solidFill>
                  <a:schemeClr val="bg1"/>
                </a:solidFill>
              </a:rPr>
              <a:t>T05 Kamera</a:t>
            </a:r>
            <a:br>
              <a:rPr lang="en-MY" sz="4800" b="1" i="1" dirty="0">
                <a:solidFill>
                  <a:schemeClr val="bg1"/>
                </a:solidFill>
              </a:rPr>
            </a:br>
            <a:r>
              <a:rPr lang="en-MY" sz="3200" b="1" i="1" dirty="0">
                <a:solidFill>
                  <a:schemeClr val="bg1"/>
                </a:solidFill>
              </a:rPr>
              <a:t>(installing camera plug-ins)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pic>
        <p:nvPicPr>
          <p:cNvPr id="1030" name="Picture 6" descr="Camera icon black flat isolated on white Vector Image">
            <a:extLst>
              <a:ext uri="{FF2B5EF4-FFF2-40B4-BE49-F238E27FC236}">
                <a16:creationId xmlns:a16="http://schemas.microsoft.com/office/drawing/2014/main" id="{B97AEDF0-7586-4AC8-8352-E0A5ED85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078" b="7121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061" b="22763"/>
          <a:stretch/>
        </p:blipFill>
        <p:spPr bwMode="auto">
          <a:xfrm>
            <a:off x="322621" y="663365"/>
            <a:ext cx="200764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821" y="877549"/>
            <a:ext cx="3187054" cy="1075631"/>
          </a:xfrm>
          <a:prstGeom prst="rect">
            <a:avLst/>
          </a:prstGeom>
        </p:spPr>
      </p:pic>
      <p:pic>
        <p:nvPicPr>
          <p:cNvPr id="1032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F60C2DFC-837C-44BF-98C2-62665D562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39" y="2194131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2752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0266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Using Capacitor with Ionic</a:t>
            </a:r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4BFB9-B6E9-4CB0-8C53-9A7E27D60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492DB-65D0-4D50-BCEE-69276054D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91" y="1076325"/>
            <a:ext cx="8382000" cy="406717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41FAD8-1E49-4149-A416-5645EDF47447}"/>
              </a:ext>
            </a:extLst>
          </p:cNvPr>
          <p:cNvSpPr/>
          <p:nvPr/>
        </p:nvSpPr>
        <p:spPr>
          <a:xfrm>
            <a:off x="86585" y="2947664"/>
            <a:ext cx="8880711" cy="19387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8010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7AAE-20B1-48AD-96BE-A91B3EF8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27" y="604987"/>
            <a:ext cx="8222100" cy="767700"/>
          </a:xfrm>
        </p:spPr>
        <p:txBody>
          <a:bodyPr/>
          <a:lstStyle/>
          <a:p>
            <a:r>
              <a:rPr lang="en-MY" dirty="0"/>
              <a:t>Ionic </a:t>
            </a:r>
            <a:br>
              <a:rPr lang="en-MY" dirty="0"/>
            </a:br>
            <a:r>
              <a:rPr lang="en-MY" dirty="0"/>
              <a:t>Capacitor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2B196-30E2-472B-A5D4-CDB749E8D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627" y="3734123"/>
            <a:ext cx="8222100" cy="2710200"/>
          </a:xfrm>
        </p:spPr>
        <p:txBody>
          <a:bodyPr/>
          <a:lstStyle/>
          <a:p>
            <a:r>
              <a:rPr lang="en-MY" dirty="0">
                <a:hlinkClick r:id="rId2"/>
              </a:rPr>
              <a:t>https://ionicframework.com/resources/articles/capacitor-vs-cordova-modern-hybrid-app-development</a:t>
            </a:r>
            <a:endParaRPr lang="en-MY" dirty="0"/>
          </a:p>
          <a:p>
            <a:r>
              <a:rPr lang="en-US" dirty="0"/>
              <a:t>runs modern Web Apps natively on iOS, Android, Electron, and Web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CB785-FEC6-4B5F-B1A1-D9ACB22E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/>
          </a:p>
        </p:txBody>
      </p:sp>
      <p:pic>
        <p:nvPicPr>
          <p:cNvPr id="9220" name="Picture 4" descr="Announcing Capacitor 1.0 | The Ionic Blog">
            <a:extLst>
              <a:ext uri="{FF2B5EF4-FFF2-40B4-BE49-F238E27FC236}">
                <a16:creationId xmlns:a16="http://schemas.microsoft.com/office/drawing/2014/main" id="{C461DA23-1AAC-49EC-875B-8E54C6C50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65" y="-1"/>
            <a:ext cx="6511636" cy="361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9380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E7BE73-12E2-4C23-AA1B-72B6C24F2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6306"/>
            <a:ext cx="9144000" cy="34171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4AC469-1EC1-4F26-82DF-56F73A6C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Install camera support : </a:t>
            </a:r>
            <a:r>
              <a:rPr lang="en-MY" sz="3000" dirty="0">
                <a:hlinkClick r:id="rId3"/>
              </a:rPr>
              <a:t>ionicframework.com/docs/native/camera</a:t>
            </a:r>
            <a:endParaRPr lang="en-MY" sz="3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F16FE-04AB-4635-AEEF-90C5F1B9CC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/>
          </a:p>
        </p:txBody>
      </p:sp>
      <p:pic>
        <p:nvPicPr>
          <p:cNvPr id="6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515C565-50D5-4952-9DA2-5C943E0C9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-14785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240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</a:t>
            </a:r>
            <a:r>
              <a:rPr lang="en-MY" dirty="0" err="1"/>
              <a:t>vailable</a:t>
            </a:r>
            <a:r>
              <a:rPr lang="en-MY" dirty="0"/>
              <a:t> apps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037626-4158-4EB5-8EC3-A4F471F56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50" y="676426"/>
            <a:ext cx="5519804" cy="44433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00BB36-6601-402A-913D-99EAAA59C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330" y="259737"/>
            <a:ext cx="5532520" cy="44358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A3A37-AF96-426A-95AD-C3F785EBA6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A6D6-420F-4AC6-BB0A-0FD7186EF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BEEA5-C0E6-4356-B083-AB91821DD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8BA58-0931-40B8-B431-A56BB34F78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7A422-623F-43FA-9BC6-BA4C21FFB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781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57718-D897-4E3D-9BB1-C0D83E6C6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C3AFA-07A3-42EC-B669-E9DAEFEAA4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F5C30-21E0-4341-8170-4AEA456C78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F7EAE7-485B-405F-9FFA-AC5E98607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304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448B8-E98D-4E3D-83F6-EB06C48C4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EBAEE-F898-48F3-9481-115A931E9A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13C80-A46D-463F-90A1-6AEE6F6BBF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5856AF-1E4C-45AB-A2C3-9FC327903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94" y="54277"/>
            <a:ext cx="9144000" cy="51435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524B849-027F-43C4-BF4B-B61B01EC126C}"/>
              </a:ext>
            </a:extLst>
          </p:cNvPr>
          <p:cNvSpPr/>
          <p:nvPr/>
        </p:nvSpPr>
        <p:spPr>
          <a:xfrm>
            <a:off x="1309816" y="3842948"/>
            <a:ext cx="4120979" cy="3089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CAF75B7-3B64-4632-A713-84712320FD52}"/>
              </a:ext>
            </a:extLst>
          </p:cNvPr>
          <p:cNvSpPr/>
          <p:nvPr/>
        </p:nvSpPr>
        <p:spPr>
          <a:xfrm>
            <a:off x="1079157" y="1278202"/>
            <a:ext cx="6569675" cy="3089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543250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DC9E6-706F-4C73-9B12-357D1D130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15B12-8379-49E0-A4B2-7A1E447B4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EF60D-B5F6-46D2-93D1-DB29A1CBB4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7A248-21DB-4F72-AA4D-9062F3300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965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C12CC-B91A-4391-875A-093AFB2C5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D48E5-B29F-41B7-8EF5-FEEA82571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214EC-D963-44DA-A26B-A5D44C760D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DB1926-86CB-4368-8ABF-A3BAA779E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246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7205B-9D25-4C3E-B1E7-A74F10339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868471"/>
            <a:ext cx="8222100" cy="767700"/>
          </a:xfrm>
        </p:spPr>
        <p:txBody>
          <a:bodyPr/>
          <a:lstStyle/>
          <a:p>
            <a:r>
              <a:rPr lang="en-MY" dirty="0"/>
              <a:t>Migration Cordova to Capacitor - error: package android.support.v4.content does not exist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C48B2-9E91-4575-BAF1-974A19530F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2800" dirty="0"/>
              <a:t>npm install jetifier</a:t>
            </a:r>
          </a:p>
          <a:p>
            <a:r>
              <a:rPr lang="en-MY" sz="2800" dirty="0"/>
              <a:t>npx jetifier</a:t>
            </a:r>
          </a:p>
          <a:p>
            <a:r>
              <a:rPr lang="en-MY" sz="2800" dirty="0"/>
              <a:t>npx cap sync android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C8847-4DA3-44B8-B8E4-6B8E23EC8D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766667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7AAE-20B1-48AD-96BE-A91B3EF8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27" y="604987"/>
            <a:ext cx="8222100" cy="767700"/>
          </a:xfrm>
        </p:spPr>
        <p:txBody>
          <a:bodyPr/>
          <a:lstStyle/>
          <a:p>
            <a:r>
              <a:rPr lang="en-MY" dirty="0"/>
              <a:t>Ionic </a:t>
            </a:r>
            <a:br>
              <a:rPr lang="en-MY" dirty="0"/>
            </a:br>
            <a:r>
              <a:rPr lang="en-MY" dirty="0"/>
              <a:t>Capacitor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2B196-30E2-472B-A5D4-CDB749E8D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627" y="3734123"/>
            <a:ext cx="8222100" cy="2710200"/>
          </a:xfrm>
        </p:spPr>
        <p:txBody>
          <a:bodyPr/>
          <a:lstStyle/>
          <a:p>
            <a:r>
              <a:rPr lang="en-MY" dirty="0">
                <a:hlinkClick r:id="rId2"/>
              </a:rPr>
              <a:t>https://ionicframework.com/resources/articles/capacitor-vs-cordova-modern-hybrid-app-development</a:t>
            </a:r>
            <a:endParaRPr lang="en-MY" dirty="0"/>
          </a:p>
          <a:p>
            <a:r>
              <a:rPr lang="en-US" dirty="0"/>
              <a:t>runs modern Web Apps natively on iOS, Android, Electron, and Web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CB785-FEC6-4B5F-B1A1-D9ACB22E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76</a:t>
            </a:fld>
            <a:endParaRPr lang="en"/>
          </a:p>
        </p:txBody>
      </p:sp>
      <p:pic>
        <p:nvPicPr>
          <p:cNvPr id="9220" name="Picture 4" descr="Announcing Capacitor 1.0 | The Ionic Blog">
            <a:extLst>
              <a:ext uri="{FF2B5EF4-FFF2-40B4-BE49-F238E27FC236}">
                <a16:creationId xmlns:a16="http://schemas.microsoft.com/office/drawing/2014/main" id="{C461DA23-1AAC-49EC-875B-8E54C6C50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65" y="-1"/>
            <a:ext cx="6511636" cy="361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7430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F350F-2CC5-401B-B6D5-C2E8D8E23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3300" y="4094275"/>
            <a:ext cx="8222100" cy="798148"/>
          </a:xfrm>
        </p:spPr>
        <p:txBody>
          <a:bodyPr/>
          <a:lstStyle/>
          <a:p>
            <a:r>
              <a:rPr lang="en-MY" dirty="0"/>
              <a:t>Previously we have </a:t>
            </a:r>
            <a:r>
              <a:rPr lang="en-MY" b="1" dirty="0"/>
              <a:t>CORDOVA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3DEDC-AAD5-4381-B2D2-C6D4900730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77</a:t>
            </a:fld>
            <a:endParaRPr lang="en"/>
          </a:p>
        </p:txBody>
      </p:sp>
      <p:pic>
        <p:nvPicPr>
          <p:cNvPr id="12290" name="Picture 2" descr="Ionic Article: What is Apache Cordova?">
            <a:extLst>
              <a:ext uri="{FF2B5EF4-FFF2-40B4-BE49-F238E27FC236}">
                <a16:creationId xmlns:a16="http://schemas.microsoft.com/office/drawing/2014/main" id="{D06BAD4B-7DE3-480A-8AAC-B2F1B43D3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708" y="31750"/>
            <a:ext cx="6449291" cy="358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9634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FAA541-FE8C-4892-B279-46F4B09B0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765729"/>
            <a:ext cx="8658225" cy="3181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Ionic build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78</a:t>
            </a:fld>
            <a:endParaRPr lang="en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7559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F0202-CA0D-4619-B3D4-92FFBE54C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804"/>
          <a:stretch/>
        </p:blipFill>
        <p:spPr>
          <a:xfrm>
            <a:off x="-12998" y="1"/>
            <a:ext cx="9156998" cy="35121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06471-2219-4BFC-8D79-F426EAABBC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79</a:t>
            </a:fld>
            <a:endParaRPr lang="e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2B2CE64-8923-4CD5-B0C1-406C5AD5F6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6455" y="2965565"/>
            <a:ext cx="7139862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Run only once for each ionic project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To update Android project, execute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onic build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px cap copy</a:t>
            </a:r>
          </a:p>
        </p:txBody>
      </p:sp>
    </p:spTree>
    <p:extLst>
      <p:ext uri="{BB962C8B-B14F-4D97-AF65-F5344CB8AC3E}">
        <p14:creationId xmlns:p14="http://schemas.microsoft.com/office/powerpoint/2010/main" val="2060077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IOS &amp; Android Software Development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nutshell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20A478-96C8-4424-9873-347BEE0323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AECA-328D-4723-89CF-01931DCC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81" y="316469"/>
            <a:ext cx="8222100" cy="767700"/>
          </a:xfrm>
        </p:spPr>
        <p:txBody>
          <a:bodyPr/>
          <a:lstStyle/>
          <a:p>
            <a:r>
              <a:rPr lang="en-MY" dirty="0"/>
              <a:t>After finish installing the camera plug-ins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61A44-1B98-49B1-9384-A7B74489CA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130B3-9537-4E4A-9510-6364CE975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2" b="22502"/>
          <a:stretch/>
        </p:blipFill>
        <p:spPr>
          <a:xfrm>
            <a:off x="0" y="1916839"/>
            <a:ext cx="9144000" cy="277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902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5ECC-C573-4555-8D1C-A0F16565A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To open project on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2BF65-91BB-48F9-91F3-A7DB6BA9A8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C2126-F046-4356-B1B9-FAEEFCA0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699"/>
          <a:stretch/>
        </p:blipFill>
        <p:spPr>
          <a:xfrm>
            <a:off x="10950" y="1940214"/>
            <a:ext cx="9144000" cy="207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26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82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7695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FF69CA-3580-4A78-80FA-3B9385C05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230"/>
            <a:ext cx="9144000" cy="4125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25FF0-881B-45B3-A872-3DAE612F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24" y="201206"/>
            <a:ext cx="8222100" cy="767700"/>
          </a:xfrm>
        </p:spPr>
        <p:txBody>
          <a:bodyPr/>
          <a:lstStyle/>
          <a:p>
            <a:r>
              <a:rPr lang="en-MY" dirty="0"/>
              <a:t>Open in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78108-3C7B-4325-97DD-07F6276D8C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77562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84</a:t>
            </a:fld>
            <a:endParaRPr lang="e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BA3AF7-8DD4-47ED-9FE9-AF84B3EF5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840360" y="1691738"/>
            <a:ext cx="5795176" cy="2739211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8000" b="1" i="1" dirty="0">
                <a:solidFill>
                  <a:schemeClr val="bg1"/>
                </a:solidFill>
              </a:rPr>
              <a:t>T06 Uji-</a:t>
            </a:r>
            <a:r>
              <a:rPr lang="en-MY" sz="8000" b="1" i="1" dirty="0" err="1">
                <a:solidFill>
                  <a:schemeClr val="bg1"/>
                </a:solidFill>
              </a:rPr>
              <a:t>lari</a:t>
            </a:r>
            <a:br>
              <a:rPr lang="en-MY" sz="8000" b="1" i="1" dirty="0">
                <a:solidFill>
                  <a:schemeClr val="bg1"/>
                </a:solidFill>
              </a:rPr>
            </a:br>
            <a:r>
              <a:rPr lang="en-MY" sz="4400" b="1" i="1" dirty="0">
                <a:solidFill>
                  <a:schemeClr val="bg1"/>
                </a:solidFill>
              </a:rPr>
              <a:t>(run app on Android)</a:t>
            </a:r>
            <a:br>
              <a:rPr lang="en-MY" sz="4800" b="1" i="1" dirty="0">
                <a:solidFill>
                  <a:schemeClr val="bg1"/>
                </a:solidFill>
              </a:rPr>
            </a:br>
            <a:endParaRPr lang="en-MY" sz="4800" b="1" i="1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47" y="918631"/>
            <a:ext cx="3187054" cy="1075631"/>
          </a:xfrm>
          <a:prstGeom prst="rect">
            <a:avLst/>
          </a:prstGeom>
        </p:spPr>
      </p:pic>
      <p:pic>
        <p:nvPicPr>
          <p:cNvPr id="1026" name="Picture 2" descr="android studio icon - Google 搜尋 | Android studio, Icon, App icon">
            <a:extLst>
              <a:ext uri="{FF2B5EF4-FFF2-40B4-BE49-F238E27FC236}">
                <a16:creationId xmlns:a16="http://schemas.microsoft.com/office/drawing/2014/main" id="{7E029FB9-5D37-4A2F-B447-A23720177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211" y="3304231"/>
            <a:ext cx="1473789" cy="147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9140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droid Studio 3.6 is updating its functionality, improving the ...">
            <a:extLst>
              <a:ext uri="{FF2B5EF4-FFF2-40B4-BE49-F238E27FC236}">
                <a16:creationId xmlns:a16="http://schemas.microsoft.com/office/drawing/2014/main" id="{6560FF8D-313E-4DB1-9591-002082024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05" b="14097"/>
          <a:stretch/>
        </p:blipFill>
        <p:spPr bwMode="auto">
          <a:xfrm>
            <a:off x="-11633" y="1286064"/>
            <a:ext cx="9155633" cy="385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FAC2B2-BD64-48B5-9577-027396295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464087"/>
            <a:ext cx="8222100" cy="767700"/>
          </a:xfrm>
        </p:spPr>
        <p:txBody>
          <a:bodyPr/>
          <a:lstStyle/>
          <a:p>
            <a:r>
              <a:rPr lang="en-MY" dirty="0"/>
              <a:t>Android Studio 3.6 &amp; SDK</a:t>
            </a:r>
            <a:br>
              <a:rPr lang="en-MY" dirty="0"/>
            </a:br>
            <a:r>
              <a:rPr lang="en-MY" dirty="0"/>
              <a:t>developer.android.com/studio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9908A-564E-460E-BE95-493E17783B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234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EB699-2378-4D81-94CB-2CF8E2B81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Path settings (environment variables)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67D35-44BE-43A6-AE8C-EFEEF81047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2400" dirty="0"/>
              <a:t>ANDROID_SDK_ROOT</a:t>
            </a:r>
          </a:p>
          <a:p>
            <a:r>
              <a:rPr lang="en-MY" sz="2400" dirty="0"/>
              <a:t>JAVA_HOME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F39C3-9DBA-43E7-9197-3043DB08E0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24362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5F17A-CA56-4DF0-9124-C259C7186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EDEA8-BEDE-43C0-B63E-7DD624F30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8DE60-DAB7-4400-B4D5-591ABFD534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822CF9-6E8A-4F9E-9750-93F82828D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797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87502-06B1-4380-9BE8-A2ECC698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To deploy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63157-4362-44E8-A856-2A2FA1B14C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Android Studio</a:t>
            </a:r>
          </a:p>
          <a:p>
            <a:r>
              <a:rPr lang="en-MY" dirty="0"/>
              <a:t>Android SDK</a:t>
            </a:r>
          </a:p>
          <a:p>
            <a:r>
              <a:rPr lang="en-MY" dirty="0"/>
              <a:t>Android Phone with USB Debugging enabled</a:t>
            </a:r>
          </a:p>
          <a:p>
            <a:r>
              <a:rPr lang="en-MY" dirty="0"/>
              <a:t>ADB Bridge</a:t>
            </a:r>
          </a:p>
          <a:p>
            <a:r>
              <a:rPr lang="en-MY" dirty="0"/>
              <a:t>USB Data-cable for Actual Device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6949B-13CC-481E-8D04-D04B310794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38342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34F5A0-D5E4-4CDB-9293-86C8498BA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752" y="506673"/>
            <a:ext cx="8243247" cy="46368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89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What’s wrong with Android Studio &amp; Emulator? RESOURCE-HUNGER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73323A6-4AE9-4894-B703-3B5110A7DE11}"/>
              </a:ext>
            </a:extLst>
          </p:cNvPr>
          <p:cNvSpPr/>
          <p:nvPr/>
        </p:nvSpPr>
        <p:spPr>
          <a:xfrm>
            <a:off x="1364776" y="1966482"/>
            <a:ext cx="2879678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0DAFC0-2144-425B-98BC-5127A623E991}"/>
              </a:ext>
            </a:extLst>
          </p:cNvPr>
          <p:cNvSpPr/>
          <p:nvPr/>
        </p:nvSpPr>
        <p:spPr>
          <a:xfrm>
            <a:off x="5192973" y="3985547"/>
            <a:ext cx="2934269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6230A41-48EB-4D8E-83F7-1285CEC080E8}"/>
              </a:ext>
            </a:extLst>
          </p:cNvPr>
          <p:cNvSpPr/>
          <p:nvPr/>
        </p:nvSpPr>
        <p:spPr>
          <a:xfrm>
            <a:off x="1364776" y="2410231"/>
            <a:ext cx="2879678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</p:spTree>
    <p:extLst>
      <p:ext uri="{BB962C8B-B14F-4D97-AF65-F5344CB8AC3E}">
        <p14:creationId xmlns:p14="http://schemas.microsoft.com/office/powerpoint/2010/main" val="425874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 (Swift &amp; Objective C)</a:t>
            </a:r>
            <a:endParaRPr/>
          </a:p>
        </p:txBody>
      </p:sp>
      <p:pic>
        <p:nvPicPr>
          <p:cNvPr id="192" name="Google Shape;192;p30" descr="File:Android Studio icon.sv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6725" y="569598"/>
            <a:ext cx="1302075" cy="13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/>
          <p:nvPr/>
        </p:nvSpPr>
        <p:spPr>
          <a:xfrm>
            <a:off x="4201504" y="1871700"/>
            <a:ext cx="18243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Studio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(Java &amp; Kotlin)</a:t>
            </a:r>
            <a:endParaRPr/>
          </a:p>
        </p:txBody>
      </p:sp>
      <p:pic>
        <p:nvPicPr>
          <p:cNvPr id="194" name="Google Shape;194;p30" descr="File:iPhone 6S Rose Gold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 descr="File:Nexus 5 Front View.pn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0"/>
          <p:cNvSpPr txBox="1"/>
          <p:nvPr/>
        </p:nvSpPr>
        <p:spPr>
          <a:xfrm>
            <a:off x="7197413" y="19975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197" name="Google Shape;197;p30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198" name="Google Shape;198;p30" descr="Combat coders build Web pages for warfighters &amp;gt; Air Force Space ...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4450" y="449638"/>
            <a:ext cx="1591325" cy="15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 descr="Combat coders build Web pages for warfighters &amp;gt; Air Force Space ...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5125" y="3017475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30"/>
          <p:cNvCxnSpPr>
            <a:stCxn id="198" idx="3"/>
            <a:endCxn id="192" idx="1"/>
          </p:cNvCxnSpPr>
          <p:nvPr/>
        </p:nvCxnSpPr>
        <p:spPr>
          <a:xfrm>
            <a:off x="2615775" y="1220651"/>
            <a:ext cx="1641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1" name="Google Shape;201;p30"/>
          <p:cNvCxnSpPr>
            <a:stCxn id="192" idx="3"/>
            <a:endCxn id="195" idx="1"/>
          </p:cNvCxnSpPr>
          <p:nvPr/>
        </p:nvCxnSpPr>
        <p:spPr>
          <a:xfrm rot="10800000" flipH="1">
            <a:off x="5558800" y="1138148"/>
            <a:ext cx="1739700" cy="8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2" name="Google Shape;202;p30"/>
          <p:cNvCxnSpPr>
            <a:stCxn id="199" idx="3"/>
            <a:endCxn id="190" idx="1"/>
          </p:cNvCxnSpPr>
          <p:nvPr/>
        </p:nvCxnSpPr>
        <p:spPr>
          <a:xfrm>
            <a:off x="2676450" y="3788488"/>
            <a:ext cx="1524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3" name="Google Shape;203;p30"/>
          <p:cNvCxnSpPr>
            <a:stCxn id="190" idx="3"/>
            <a:endCxn id="194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4" name="Google Shape;204;p30"/>
          <p:cNvSpPr txBox="1"/>
          <p:nvPr/>
        </p:nvSpPr>
        <p:spPr>
          <a:xfrm>
            <a:off x="957600" y="2172150"/>
            <a:ext cx="2072400" cy="5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NATIVE - </a:t>
            </a:r>
            <a:r>
              <a:rPr lang="en" sz="2400" b="1" dirty="0"/>
              <a:t>2 X WORK</a:t>
            </a:r>
            <a:endParaRPr sz="2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A6E23F-FB7A-4092-B22F-E4BAD661FD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C66EC4-E277-44A6-9FF2-273A7E87E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75" b="10093"/>
          <a:stretch/>
        </p:blipFill>
        <p:spPr>
          <a:xfrm>
            <a:off x="0" y="0"/>
            <a:ext cx="9144000" cy="52695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B4FBD3-BDE0-4FC9-B507-64069D55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522" y="2522221"/>
            <a:ext cx="7684478" cy="2747302"/>
          </a:xfrm>
        </p:spPr>
        <p:txBody>
          <a:bodyPr>
            <a:normAutofit/>
          </a:bodyPr>
          <a:lstStyle/>
          <a:p>
            <a:pPr algn="r"/>
            <a:r>
              <a:rPr lang="en-MY" sz="3600" b="1" dirty="0">
                <a:solidFill>
                  <a:srgbClr val="FFFF00"/>
                </a:solidFill>
              </a:rPr>
              <a:t>Requirements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1. USB debugging ON- phone 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2. Connect USB Cable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3. Install ADB driver in PC</a:t>
            </a:r>
          </a:p>
        </p:txBody>
      </p:sp>
    </p:spTree>
    <p:extLst>
      <p:ext uri="{BB962C8B-B14F-4D97-AF65-F5344CB8AC3E}">
        <p14:creationId xmlns:p14="http://schemas.microsoft.com/office/powerpoint/2010/main" val="20496349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91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AB61-A10F-4464-86D7-B95C6972D08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667971"/>
            <a:ext cx="5600700" cy="3394075"/>
          </a:xfrm>
        </p:spPr>
        <p:txBody>
          <a:bodyPr/>
          <a:lstStyle/>
          <a:p>
            <a:r>
              <a:rPr lang="en-MY" b="1" dirty="0">
                <a:hlinkClick r:id="rId2"/>
              </a:rPr>
              <a:t>https://adb.clockworkmod.com</a:t>
            </a:r>
            <a:r>
              <a:rPr lang="en-MY" dirty="0">
                <a:hlinkClick r:id="rId2"/>
              </a:rPr>
              <a:t>/</a:t>
            </a:r>
            <a:endParaRPr lang="en-US" dirty="0"/>
          </a:p>
          <a:p>
            <a:r>
              <a:rPr lang="en-US" dirty="0"/>
              <a:t>Download &amp; install </a:t>
            </a:r>
            <a:br>
              <a:rPr lang="en-US" dirty="0"/>
            </a:br>
            <a:r>
              <a:rPr lang="en-US" dirty="0"/>
              <a:t>universal debug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Install universal debug driver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369679-CF69-40CD-88E1-F0CE20251C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74" r="13718" b="4729"/>
          <a:stretch/>
        </p:blipFill>
        <p:spPr>
          <a:xfrm>
            <a:off x="2764020" y="1114419"/>
            <a:ext cx="6236676" cy="3716058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1059230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E578F-E6BC-4B9C-830D-C77E8A9D4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23" y="106018"/>
            <a:ext cx="8222100" cy="767700"/>
          </a:xfrm>
        </p:spPr>
        <p:txBody>
          <a:bodyPr/>
          <a:lstStyle/>
          <a:p>
            <a:r>
              <a:rPr lang="en-MY" dirty="0"/>
              <a:t>First time to on USB Debugging?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6E90C2-3D32-4AE8-B46F-17AA884E4E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92</a:t>
            </a:fld>
            <a:endParaRPr lang="en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A39F4A-DE69-43DB-AFC3-7055B7CA3418}"/>
              </a:ext>
            </a:extLst>
          </p:cNvPr>
          <p:cNvSpPr txBox="1">
            <a:spLocks/>
          </p:cNvSpPr>
          <p:nvPr/>
        </p:nvSpPr>
        <p:spPr>
          <a:xfrm>
            <a:off x="73315" y="770110"/>
            <a:ext cx="3842193" cy="947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1800" dirty="0">
                <a:solidFill>
                  <a:schemeClr val="bg1"/>
                </a:solidFill>
              </a:rPr>
              <a:t>Developer options enable</a:t>
            </a:r>
          </a:p>
          <a:p>
            <a:r>
              <a:rPr lang="en-MY" sz="1800" dirty="0">
                <a:solidFill>
                  <a:schemeClr val="bg1"/>
                </a:solidFill>
              </a:rPr>
              <a:t>Press 7X on build number</a:t>
            </a:r>
          </a:p>
          <a:p>
            <a:endParaRPr lang="en-MY" dirty="0"/>
          </a:p>
        </p:txBody>
      </p:sp>
      <p:pic>
        <p:nvPicPr>
          <p:cNvPr id="7" name="Picture 2" descr="How to Access Developer Options and Enable USB Debugging on Android">
            <a:extLst>
              <a:ext uri="{FF2B5EF4-FFF2-40B4-BE49-F238E27FC236}">
                <a16:creationId xmlns:a16="http://schemas.microsoft.com/office/drawing/2014/main" id="{C7A54137-3860-4BE8-B483-341230141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85" y="1808271"/>
            <a:ext cx="1888108" cy="334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ow to Access Developer Options and Enable USB Debugging on Android">
            <a:extLst>
              <a:ext uri="{FF2B5EF4-FFF2-40B4-BE49-F238E27FC236}">
                <a16:creationId xmlns:a16="http://schemas.microsoft.com/office/drawing/2014/main" id="{7CFB2898-E394-4870-8002-682110BD9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629" y="770110"/>
            <a:ext cx="2458717" cy="437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ow to Access Developer Options and Enable USB Debugging on Android">
            <a:extLst>
              <a:ext uri="{FF2B5EF4-FFF2-40B4-BE49-F238E27FC236}">
                <a16:creationId xmlns:a16="http://schemas.microsoft.com/office/drawing/2014/main" id="{F7C02373-6F5E-4B08-BB96-92DA9CB18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820" y="86573"/>
            <a:ext cx="2840179" cy="50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3BDE39-D2D3-4FFE-BD3E-AAC1DAE82418}"/>
              </a:ext>
            </a:extLst>
          </p:cNvPr>
          <p:cNvSpPr txBox="1"/>
          <p:nvPr/>
        </p:nvSpPr>
        <p:spPr>
          <a:xfrm>
            <a:off x="4924007" y="3906271"/>
            <a:ext cx="8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800" b="1" dirty="0">
                <a:solidFill>
                  <a:srgbClr val="FF0000"/>
                </a:solidFill>
              </a:rPr>
              <a:t>press 7x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A97DEB6-9528-4042-B5A7-1030243D8775}"/>
              </a:ext>
            </a:extLst>
          </p:cNvPr>
          <p:cNvSpPr/>
          <p:nvPr/>
        </p:nvSpPr>
        <p:spPr>
          <a:xfrm>
            <a:off x="4542915" y="3650776"/>
            <a:ext cx="1193601" cy="1187355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182538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B6290-793B-445F-88A3-AABCA8B7E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94476"/>
            <a:ext cx="8222100" cy="767700"/>
          </a:xfrm>
        </p:spPr>
        <p:txBody>
          <a:bodyPr/>
          <a:lstStyle/>
          <a:p>
            <a:r>
              <a:rPr lang="en-MY" dirty="0"/>
              <a:t>First time Allow USB debugging?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6710F-07D5-4E2A-AC7F-B5ABA667D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D171B3-1D34-4FA2-8CB1-6EE125A3C4E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F79B05-1ADD-4B33-83A0-72F76DDC6E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93</a:t>
            </a:fld>
            <a:endParaRPr lang="en"/>
          </a:p>
        </p:txBody>
      </p:sp>
      <p:pic>
        <p:nvPicPr>
          <p:cNvPr id="2050" name="Picture 2" descr="How to Enable USB Debugging and Connect Android to PC 2019">
            <a:extLst>
              <a:ext uri="{FF2B5EF4-FFF2-40B4-BE49-F238E27FC236}">
                <a16:creationId xmlns:a16="http://schemas.microsoft.com/office/drawing/2014/main" id="{53C5F472-23EC-4200-A131-C3D842F82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368" y="760489"/>
            <a:ext cx="7378524" cy="432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0629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E611D5-2A84-4248-B65D-0DC31B3C9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485" y="0"/>
            <a:ext cx="3334871" cy="5143500"/>
          </a:xfrm>
          <a:prstGeom prst="rect">
            <a:avLst/>
          </a:prstGeom>
        </p:spPr>
      </p:pic>
      <p:pic>
        <p:nvPicPr>
          <p:cNvPr id="2050" name="Picture 2" descr="OBS">
            <a:extLst>
              <a:ext uri="{FF2B5EF4-FFF2-40B4-BE49-F238E27FC236}">
                <a16:creationId xmlns:a16="http://schemas.microsoft.com/office/drawing/2014/main" id="{BE8FB70A-C8CB-41A2-9CF4-09A768855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416" y="-60721"/>
            <a:ext cx="2510313" cy="251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4D986FD1-A453-4631-BA48-67A8135E2D12}"/>
              </a:ext>
            </a:extLst>
          </p:cNvPr>
          <p:cNvSpPr/>
          <p:nvPr/>
        </p:nvSpPr>
        <p:spPr>
          <a:xfrm>
            <a:off x="4228417" y="0"/>
            <a:ext cx="3888137" cy="5143500"/>
          </a:xfrm>
          <a:prstGeom prst="triangle">
            <a:avLst/>
          </a:prstGeom>
          <a:solidFill>
            <a:srgbClr val="428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1050"/>
          </a:p>
        </p:txBody>
      </p:sp>
      <p:sp>
        <p:nvSpPr>
          <p:cNvPr id="9" name="Google Shape;73;p14">
            <a:extLst>
              <a:ext uri="{FF2B5EF4-FFF2-40B4-BE49-F238E27FC236}">
                <a16:creationId xmlns:a16="http://schemas.microsoft.com/office/drawing/2014/main" id="{8783E55E-00AE-4916-9014-29CB374A20A9}"/>
              </a:ext>
            </a:extLst>
          </p:cNvPr>
          <p:cNvSpPr txBox="1"/>
          <p:nvPr/>
        </p:nvSpPr>
        <p:spPr>
          <a:xfrm>
            <a:off x="2006712" y="1351386"/>
            <a:ext cx="2960137" cy="62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r"/>
            <a:endParaRPr sz="2400" dirty="0">
              <a:solidFill>
                <a:srgbClr val="FFFFFF"/>
              </a:solidFill>
              <a:latin typeface="Courier New" panose="02070309020205020404" pitchFamily="49" charset="0"/>
              <a:ea typeface="Roboto"/>
              <a:cs typeface="Courier New" panose="02070309020205020404" pitchFamily="49" charset="0"/>
              <a:sym typeface="Roboto"/>
            </a:endParaRPr>
          </a:p>
        </p:txBody>
      </p:sp>
      <p:pic>
        <p:nvPicPr>
          <p:cNvPr id="11" name="Picture 10" descr="Image result for youtube logo">
            <a:extLst>
              <a:ext uri="{FF2B5EF4-FFF2-40B4-BE49-F238E27FC236}">
                <a16:creationId xmlns:a16="http://schemas.microsoft.com/office/drawing/2014/main" id="{D7312F07-D00F-4A38-BB34-C8E8016EC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717" y="1652724"/>
            <a:ext cx="1899695" cy="11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79284A9-9D4F-47BB-8C8D-66E1FDCB76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0207" y="2633188"/>
            <a:ext cx="5926829" cy="2074522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MY" sz="3500" b="1" dirty="0">
                <a:solidFill>
                  <a:srgbClr val="FFFF00"/>
                </a:solidFill>
              </a:rPr>
              <a:t>T06 Feed from Android </a:t>
            </a:r>
          </a:p>
          <a:p>
            <a:pPr algn="r"/>
            <a:r>
              <a:rPr lang="en-MY" sz="3500" b="1" dirty="0">
                <a:solidFill>
                  <a:srgbClr val="FFFF00"/>
                </a:solidFill>
              </a:rPr>
              <a:t>to OBS using Vysor</a:t>
            </a:r>
            <a:endParaRPr lang="en-MY" sz="2200" b="1" dirty="0">
              <a:solidFill>
                <a:srgbClr val="FFFF00"/>
              </a:solidFill>
            </a:endParaRPr>
          </a:p>
          <a:p>
            <a:pPr algn="r"/>
            <a:r>
              <a:rPr lang="en-MY" sz="3000" b="1" dirty="0">
                <a:solidFill>
                  <a:srgbClr val="FFFF00"/>
                </a:solidFill>
              </a:rPr>
              <a:t>by enKerul, jsk fstm kuis</a:t>
            </a:r>
          </a:p>
          <a:p>
            <a:pPr algn="r"/>
            <a:r>
              <a:rPr lang="en-MY" sz="3800" b="1" dirty="0">
                <a:solidFill>
                  <a:srgbClr val="FFFF00"/>
                </a:solidFill>
                <a:cs typeface="Courier New" panose="02070309020205020404" pitchFamily="49" charset="0"/>
              </a:rPr>
              <a:t>bit.ly/fstmobs</a:t>
            </a:r>
          </a:p>
          <a:p>
            <a:pPr algn="r"/>
            <a:endParaRPr lang="en-MY" sz="3000" b="1" dirty="0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9BA07D-3528-4B9F-A9EC-4B4B4EAD3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30" y="1153782"/>
            <a:ext cx="2431551" cy="3966949"/>
          </a:xfrm>
          <a:prstGeom prst="rect">
            <a:avLst/>
          </a:prstGeom>
        </p:spPr>
      </p:pic>
      <p:pic>
        <p:nvPicPr>
          <p:cNvPr id="13" name="Picture 12" descr="Image result for fstm logo">
            <a:extLst>
              <a:ext uri="{FF2B5EF4-FFF2-40B4-BE49-F238E27FC236}">
                <a16:creationId xmlns:a16="http://schemas.microsoft.com/office/drawing/2014/main" id="{2E46C67E-78AB-4A9B-B44D-20B01C3D7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043" y="1765518"/>
            <a:ext cx="922812" cy="90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6561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FAA541-FE8C-4892-B279-46F4B09B0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765729"/>
            <a:ext cx="8658225" cy="3181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Ionic build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95</a:t>
            </a:fld>
            <a:endParaRPr lang="en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4810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F0202-CA0D-4619-B3D4-92FFBE54C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948"/>
          <a:stretch/>
        </p:blipFill>
        <p:spPr>
          <a:xfrm>
            <a:off x="0" y="1132403"/>
            <a:ext cx="9156998" cy="22224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06471-2219-4BFC-8D79-F426EAABBC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96</a:t>
            </a:fld>
            <a:endParaRPr lang="e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2B2CE64-8923-4CD5-B0C1-406C5AD5F6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6455" y="2965565"/>
            <a:ext cx="7139862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Run only once for each ionic project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To update Android project, execute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onic build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px cap copy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9520B7E-A59E-445A-A4E1-3EEA0BB48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41" y="328146"/>
            <a:ext cx="8222100" cy="767700"/>
          </a:xfrm>
        </p:spPr>
        <p:txBody>
          <a:bodyPr/>
          <a:lstStyle/>
          <a:p>
            <a:r>
              <a:rPr lang="en-MY" dirty="0"/>
              <a:t>Create Android project/platform</a:t>
            </a:r>
            <a:br>
              <a:rPr lang="en-MY" dirty="0"/>
            </a:br>
            <a:r>
              <a:rPr lang="en-MY" b="1" dirty="0"/>
              <a:t>ionic capacitor add android</a:t>
            </a:r>
          </a:p>
        </p:txBody>
      </p:sp>
    </p:spTree>
    <p:extLst>
      <p:ext uri="{BB962C8B-B14F-4D97-AF65-F5344CB8AC3E}">
        <p14:creationId xmlns:p14="http://schemas.microsoft.com/office/powerpoint/2010/main" val="198978392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AECA-328D-4723-89CF-01931DCC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25" y="510249"/>
            <a:ext cx="8222100" cy="767700"/>
          </a:xfrm>
        </p:spPr>
        <p:txBody>
          <a:bodyPr/>
          <a:lstStyle/>
          <a:p>
            <a:r>
              <a:rPr lang="en-MY" dirty="0"/>
              <a:t>Copy to www to android project</a:t>
            </a:r>
            <a:br>
              <a:rPr lang="en-MY" dirty="0"/>
            </a:br>
            <a:r>
              <a:rPr lang="en-MY" b="1" dirty="0"/>
              <a:t>npx cap copy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61A44-1B98-49B1-9384-A7B74489CA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130B3-9537-4E4A-9510-6364CE975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2" b="22502"/>
          <a:stretch/>
        </p:blipFill>
        <p:spPr>
          <a:xfrm>
            <a:off x="0" y="1916839"/>
            <a:ext cx="9144000" cy="277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09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5ECC-C573-4555-8D1C-A0F16565A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617613"/>
            <a:ext cx="8222100" cy="767700"/>
          </a:xfrm>
        </p:spPr>
        <p:txBody>
          <a:bodyPr/>
          <a:lstStyle/>
          <a:p>
            <a:r>
              <a:rPr lang="en-MY" dirty="0"/>
              <a:t>To open project on Android Studio</a:t>
            </a:r>
            <a:br>
              <a:rPr lang="en-MY" dirty="0"/>
            </a:br>
            <a:r>
              <a:rPr lang="en-MY" b="1" dirty="0"/>
              <a:t>npx cap open android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2BF65-91BB-48F9-91F3-A7DB6BA9A8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C2126-F046-4356-B1B9-FAEEFCA0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699"/>
          <a:stretch/>
        </p:blipFill>
        <p:spPr>
          <a:xfrm>
            <a:off x="10950" y="1940214"/>
            <a:ext cx="9144000" cy="207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761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FF69CA-3580-4A78-80FA-3B9385C05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230"/>
            <a:ext cx="9144000" cy="4125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25FF0-881B-45B3-A872-3DAE612F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24" y="201206"/>
            <a:ext cx="8222100" cy="767700"/>
          </a:xfrm>
        </p:spPr>
        <p:txBody>
          <a:bodyPr/>
          <a:lstStyle/>
          <a:p>
            <a:r>
              <a:rPr lang="en-MY" dirty="0"/>
              <a:t>Open in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78108-3C7B-4325-97DD-07F6276D8C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5309728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18206</TotalTime>
  <Words>3635</Words>
  <Application>Microsoft Office PowerPoint</Application>
  <PresentationFormat>On-screen Show (16:9)</PresentationFormat>
  <Paragraphs>834</Paragraphs>
  <Slides>167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167</vt:i4>
      </vt:variant>
    </vt:vector>
  </HeadingPairs>
  <TitlesOfParts>
    <vt:vector size="172" baseType="lpstr">
      <vt:lpstr>Arial</vt:lpstr>
      <vt:lpstr>Courier New</vt:lpstr>
      <vt:lpstr>Roboto</vt:lpstr>
      <vt:lpstr>system-ui</vt:lpstr>
      <vt:lpstr>Material</vt:lpstr>
      <vt:lpstr>PowerPoint Presentation</vt:lpstr>
      <vt:lpstr>PowerPoint Presentation</vt:lpstr>
      <vt:lpstr>PowerPoint Presentation</vt:lpstr>
      <vt:lpstr>OVERVIEW  TO IONIC FRAMEWORK</vt:lpstr>
      <vt:lpstr>What is Ionic?</vt:lpstr>
      <vt:lpstr>Ionic Studio</vt:lpstr>
      <vt:lpstr>Available apps</vt:lpstr>
      <vt:lpstr>IOS &amp; Android Software Development  In a nutshell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IONIC?</vt:lpstr>
      <vt:lpstr>WHY IONIC?</vt:lpstr>
      <vt:lpstr>Software to start Ionic?</vt:lpstr>
      <vt:lpstr>What do you need?</vt:lpstr>
      <vt:lpstr>Download from  nodejs.org</vt:lpstr>
      <vt:lpstr>After install NodeJS from nodejs.org</vt:lpstr>
      <vt:lpstr>PowerPoint Presentation</vt:lpstr>
      <vt:lpstr>Now, let’s install the tools</vt:lpstr>
      <vt:lpstr>PowerPoint Presentation</vt:lpstr>
      <vt:lpstr>Before we start coding, some basic stuff...</vt:lpstr>
      <vt:lpstr>-HTML? -CSS ? -TypeScript ?</vt:lpstr>
      <vt:lpstr>Simple MVC in Ionic</vt:lpstr>
      <vt:lpstr>HTML</vt:lpstr>
      <vt:lpstr>CSS or SCSS</vt:lpstr>
      <vt:lpstr>Class Function</vt:lpstr>
      <vt:lpstr>Hello World ionic</vt:lpstr>
      <vt:lpstr>PowerPoint Presentation</vt:lpstr>
      <vt:lpstr>PowerPoint Presentation</vt:lpstr>
      <vt:lpstr>Next tab2 and tab3</vt:lpstr>
      <vt:lpstr>PowerPoint Presentation</vt:lpstr>
      <vt:lpstr>PowerPoint Presentation</vt:lpstr>
      <vt:lpstr>PowerPoint Presentation</vt:lpstr>
      <vt:lpstr>Output : ionic serve</vt:lpstr>
      <vt:lpstr>Always refer to documentations: https://ionicframework.com/docs</vt:lpstr>
      <vt:lpstr>HTML</vt:lpstr>
      <vt:lpstr>CSS or SCSS</vt:lpstr>
      <vt:lpstr>Next tab2 and tab3</vt:lpstr>
      <vt:lpstr>Some interface cosmetics: src/app/tabs/tabs.page.html</vt:lpstr>
      <vt:lpstr>More interface cosmetics: src/app/tab1/tab1.page.html</vt:lpstr>
      <vt:lpstr>Run ionic serve</vt:lpstr>
      <vt:lpstr>Next tab2 and tab3</vt:lpstr>
      <vt:lpstr>Codes &amp; slides github.com/khirulnizam/ionic5</vt:lpstr>
      <vt:lpstr>PowerPoint Presentation</vt:lpstr>
      <vt:lpstr>Page Navigation</vt:lpstr>
      <vt:lpstr>PowerPoint Presentation</vt:lpstr>
      <vt:lpstr>Exercise : Link to new page</vt:lpstr>
      <vt:lpstr>Exercise : Link to new page</vt:lpstr>
      <vt:lpstr>PowerPoint Presentation</vt:lpstr>
      <vt:lpstr>Add simple form interaction</vt:lpstr>
      <vt:lpstr>PowerPoint Presentation</vt:lpstr>
      <vt:lpstr>Codes &amp; slides github.com/khirulnizam/ionic5</vt:lpstr>
      <vt:lpstr>PowerPoint Presentation</vt:lpstr>
      <vt:lpstr>TypeScript</vt:lpstr>
      <vt:lpstr>Typescript Syntax : Function</vt:lpstr>
      <vt:lpstr>In file .HTML</vt:lpstr>
      <vt:lpstr>In file .TS</vt:lpstr>
      <vt:lpstr>TypeScript Syntax : EX1 variable</vt:lpstr>
      <vt:lpstr>Typescript Syntax : EX2 String manipulation &amp; Casting</vt:lpstr>
      <vt:lpstr>Typescript Syntax : EX3 Array</vt:lpstr>
      <vt:lpstr>Typescript Syntax : EX4 Associative array</vt:lpstr>
      <vt:lpstr>PowerPoint Presentation</vt:lpstr>
      <vt:lpstr>Codes &amp; slides github.com/khirulnizam/ionic5</vt:lpstr>
      <vt:lpstr>Using Capacitor with Ionic</vt:lpstr>
      <vt:lpstr>Ionic  Capacitor</vt:lpstr>
      <vt:lpstr>Install camera support : ionicframework.com/docs/native/camera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Migration Cordova to Capacitor - error: package android.support.v4.content does not exist</vt:lpstr>
      <vt:lpstr>Ionic  Capacitor</vt:lpstr>
      <vt:lpstr>PowerPoint Presentation</vt:lpstr>
      <vt:lpstr>Ionic build</vt:lpstr>
      <vt:lpstr>PowerPoint Presentation</vt:lpstr>
      <vt:lpstr>After finish installing the camera plug-ins</vt:lpstr>
      <vt:lpstr>To open project on Android Studio</vt:lpstr>
      <vt:lpstr>Codes &amp; slides github.com/khirulnizam/ionic5</vt:lpstr>
      <vt:lpstr>Open in Android Studio</vt:lpstr>
      <vt:lpstr>PowerPoint Presentation</vt:lpstr>
      <vt:lpstr>Android Studio 3.6 &amp; SDK developer.android.com/studio</vt:lpstr>
      <vt:lpstr>Path settings (environment variables)</vt:lpstr>
      <vt:lpstr>PowerPoint Presentation</vt:lpstr>
      <vt:lpstr>To deploy</vt:lpstr>
      <vt:lpstr>Play.google.com</vt:lpstr>
      <vt:lpstr>Requirements 1. USB debugging ON- phone  2. Connect USB Cable 3. Install ADB driver in PC</vt:lpstr>
      <vt:lpstr>Play.google.com</vt:lpstr>
      <vt:lpstr>First time to on USB Debugging?</vt:lpstr>
      <vt:lpstr>First time Allow USB debugging?</vt:lpstr>
      <vt:lpstr>PowerPoint Presentation</vt:lpstr>
      <vt:lpstr>Ionic build</vt:lpstr>
      <vt:lpstr>Create Android project/platform ionic capacitor add android</vt:lpstr>
      <vt:lpstr>Copy to www to android project npx cap copy</vt:lpstr>
      <vt:lpstr>To open project on Android Studio npx cap open android</vt:lpstr>
      <vt:lpstr>Open in Android Studio</vt:lpstr>
      <vt:lpstr>Codes &amp; slides github.com/khirulnizam/ionic5</vt:lpstr>
      <vt:lpstr>PowerPoint Presentation</vt:lpstr>
      <vt:lpstr>Output overview</vt:lpstr>
      <vt:lpstr>Create a new page</vt:lpstr>
      <vt:lpstr>[(ngModel)]</vt:lpstr>
      <vt:lpstr>*ngIf used in HTML</vt:lpstr>
      <vt:lpstr>*ngIf … else used in HTML</vt:lpstr>
      <vt:lpstr>IF...ELSE IF...ELSE  AND *ngIFStatements</vt:lpstr>
      <vt:lpstr>Output</vt:lpstr>
      <vt:lpstr>PowerPoint Presentation</vt:lpstr>
      <vt:lpstr>Codes &amp; slides github.com/khirulnizam/ionic5</vt:lpstr>
      <vt:lpstr>Create a new page</vt:lpstr>
      <vt:lpstr>For Loop and *ngFor</vt:lpstr>
      <vt:lpstr>For Loop and *ngFor</vt:lpstr>
      <vt:lpstr>PowerPoint Presentation</vt:lpstr>
      <vt:lpstr>PowerPoint Presentation</vt:lpstr>
      <vt:lpstr>Navigation with Parameters</vt:lpstr>
      <vt:lpstr>2. Using Services </vt:lpstr>
      <vt:lpstr>Using ActivatedRoute</vt:lpstr>
      <vt:lpstr>Using Services</vt:lpstr>
      <vt:lpstr>PowerPoint Presentation</vt:lpstr>
      <vt:lpstr>Using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github.com/khirulnizam/ionic5 wasap.my/60129034614</vt:lpstr>
      <vt:lpstr>PowerPoint Presentation</vt:lpstr>
      <vt:lpstr>PowerPoint Presentation</vt:lpstr>
      <vt:lpstr>Play.google.com</vt:lpstr>
      <vt:lpstr>Google Firebase : Console</vt:lpstr>
      <vt:lpstr>Google Firebase : Create new project</vt:lpstr>
      <vt:lpstr>Google Firebase : Project name</vt:lpstr>
      <vt:lpstr>Google Firebase : Accept T&amp;C</vt:lpstr>
      <vt:lpstr>Google Firebase : Project ready and continue</vt:lpstr>
      <vt:lpstr>Google Firebase : Realtime database, automatic scaling</vt:lpstr>
      <vt:lpstr>PowerPoint Presentation</vt:lpstr>
      <vt:lpstr>PowerPoint Presentation</vt:lpstr>
      <vt:lpstr>Google Firebase : Enable test mode</vt:lpstr>
      <vt:lpstr>Google Firestore : add Firebase to app</vt:lpstr>
      <vt:lpstr>Web Apps Firebase Configuration : Copy the highlighted</vt:lpstr>
      <vt:lpstr>PowerPoint Presentation</vt:lpstr>
      <vt:lpstr>Create new Ionic project</vt:lpstr>
      <vt:lpstr>PowerPoint Presentation</vt:lpstr>
      <vt:lpstr>Paste the Firebase configuration to environtment.ts</vt:lpstr>
      <vt:lpstr>Install AngularFirebase plugins</vt:lpstr>
      <vt:lpstr>Filename    src/app/app.module.ts</vt:lpstr>
      <vt:lpstr>Create globally accessible functions in folder services</vt:lpstr>
      <vt:lpstr>Add another page</vt:lpstr>
      <vt:lpstr>PowerPoint Presentation</vt:lpstr>
      <vt:lpstr>Filename src/app/daftar/daftar.page.html</vt:lpstr>
      <vt:lpstr>Filename src/app/daftar/daftar.page.ts</vt:lpstr>
      <vt:lpstr>Filename src/app/daftar/daftar.page.ts</vt:lpstr>
      <vt:lpstr>PowerPoint Presentation</vt:lpstr>
      <vt:lpstr>PowerPoint Presentation</vt:lpstr>
      <vt:lpstr>github.com/khirulnizam/ionic5 wasap.my/60129034614</vt:lpstr>
      <vt:lpstr>Add globally accessible functions in folder services</vt:lpstr>
      <vt:lpstr>Add another page</vt:lpstr>
      <vt:lpstr>PowerPoint Presentation</vt:lpstr>
      <vt:lpstr>Filename src/app/login/login.page.html</vt:lpstr>
      <vt:lpstr>Filename src/app/login/login.page.ts</vt:lpstr>
      <vt:lpstr>github.com/khirulnizam/ionic5 wasap.my/60129034614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 To App Mobile Dev Course</dc:title>
  <dc:creator>Mahani</dc:creator>
  <cp:lastModifiedBy>Khirulnizam Abd Rahman</cp:lastModifiedBy>
  <cp:revision>487</cp:revision>
  <dcterms:modified xsi:type="dcterms:W3CDTF">2020-05-12T18:15:18Z</dcterms:modified>
</cp:coreProperties>
</file>